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8" r:id="rId4"/>
  </p:sldMasterIdLst>
  <p:notesMasterIdLst>
    <p:notesMasterId r:id="rId23"/>
  </p:notesMasterIdLst>
  <p:handoutMasterIdLst>
    <p:handoutMasterId r:id="rId24"/>
  </p:handoutMasterIdLst>
  <p:sldIdLst>
    <p:sldId id="256" r:id="rId5"/>
    <p:sldId id="262" r:id="rId6"/>
    <p:sldId id="266" r:id="rId7"/>
    <p:sldId id="267" r:id="rId8"/>
    <p:sldId id="268" r:id="rId9"/>
    <p:sldId id="276" r:id="rId10"/>
    <p:sldId id="269" r:id="rId11"/>
    <p:sldId id="270" r:id="rId12"/>
    <p:sldId id="271" r:id="rId13"/>
    <p:sldId id="272" r:id="rId14"/>
    <p:sldId id="273" r:id="rId15"/>
    <p:sldId id="274" r:id="rId16"/>
    <p:sldId id="277" r:id="rId17"/>
    <p:sldId id="278" r:id="rId18"/>
    <p:sldId id="275" r:id="rId19"/>
    <p:sldId id="265" r:id="rId20"/>
    <p:sldId id="279" r:id="rId21"/>
    <p:sldId id="28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05" autoAdjust="0"/>
  </p:normalViewPr>
  <p:slideViewPr>
    <p:cSldViewPr snapToGrid="0">
      <p:cViewPr varScale="1">
        <p:scale>
          <a:sx n="69" d="100"/>
          <a:sy n="69" d="100"/>
        </p:scale>
        <p:origin x="780" y="6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F1CF908-B9F8-4D75-9563-AB61F9135D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FDEC0F2-C9ED-4E40-9090-1AABA509E02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B24071-69B2-40A7-B3EA-674584CE017F}" type="datetimeFigureOut">
              <a:rPr lang="en-US" smtClean="0"/>
              <a:t>8/30/2023</a:t>
            </a:fld>
            <a:endParaRPr lang="en-US" dirty="0"/>
          </a:p>
        </p:txBody>
      </p:sp>
      <p:sp>
        <p:nvSpPr>
          <p:cNvPr id="4" name="Footer Placeholder 3">
            <a:extLst>
              <a:ext uri="{FF2B5EF4-FFF2-40B4-BE49-F238E27FC236}">
                <a16:creationId xmlns:a16="http://schemas.microsoft.com/office/drawing/2014/main" id="{E2343BCB-1A9C-419E-A510-1B43D44FD11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0D2ECDCF-FA4F-4A45-8FAD-9C923EE306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DA0F0C-BE24-43A8-A6ED-60EC67C28C43}" type="slidenum">
              <a:rPr lang="en-US" smtClean="0"/>
              <a:t>‹#›</a:t>
            </a:fld>
            <a:endParaRPr lang="en-US" dirty="0"/>
          </a:p>
        </p:txBody>
      </p:sp>
    </p:spTree>
    <p:extLst>
      <p:ext uri="{BB962C8B-B14F-4D97-AF65-F5344CB8AC3E}">
        <p14:creationId xmlns:p14="http://schemas.microsoft.com/office/powerpoint/2010/main" val="97908952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2.jpeg>
</file>

<file path=ppt/media/image3.pn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16B909-20DD-493C-AC6E-6A09AF3AE40E}" type="datetimeFigureOut">
              <a:rPr lang="en-US" smtClean="0"/>
              <a:t>8/30/2023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BA3186-490C-4963-9CE5-58096C2F0BE5}" type="slidenum">
              <a:rPr lang="en-US" smtClean="0"/>
              <a:t>‹#›</a:t>
            </a:fld>
            <a:endParaRPr lang="en-US" dirty="0"/>
          </a:p>
        </p:txBody>
      </p:sp>
    </p:spTree>
    <p:extLst>
      <p:ext uri="{BB962C8B-B14F-4D97-AF65-F5344CB8AC3E}">
        <p14:creationId xmlns:p14="http://schemas.microsoft.com/office/powerpoint/2010/main" val="97206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A3186-490C-4963-9CE5-58096C2F0BE5}" type="slidenum">
              <a:rPr lang="en-US" smtClean="0"/>
              <a:t>1</a:t>
            </a:fld>
            <a:endParaRPr lang="en-US" dirty="0"/>
          </a:p>
        </p:txBody>
      </p:sp>
    </p:spTree>
    <p:extLst>
      <p:ext uri="{BB962C8B-B14F-4D97-AF65-F5344CB8AC3E}">
        <p14:creationId xmlns:p14="http://schemas.microsoft.com/office/powerpoint/2010/main" val="2767789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A3186-490C-4963-9CE5-58096C2F0BE5}" type="slidenum">
              <a:rPr lang="en-US" smtClean="0"/>
              <a:t>2</a:t>
            </a:fld>
            <a:endParaRPr lang="en-US" dirty="0"/>
          </a:p>
        </p:txBody>
      </p:sp>
    </p:spTree>
    <p:extLst>
      <p:ext uri="{BB962C8B-B14F-4D97-AF65-F5344CB8AC3E}">
        <p14:creationId xmlns:p14="http://schemas.microsoft.com/office/powerpoint/2010/main" val="3081001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A3186-490C-4963-9CE5-58096C2F0BE5}" type="slidenum">
              <a:rPr lang="en-US" smtClean="0"/>
              <a:t>16</a:t>
            </a:fld>
            <a:endParaRPr lang="en-US" dirty="0"/>
          </a:p>
        </p:txBody>
      </p:sp>
    </p:spTree>
    <p:extLst>
      <p:ext uri="{BB962C8B-B14F-4D97-AF65-F5344CB8AC3E}">
        <p14:creationId xmlns:p14="http://schemas.microsoft.com/office/powerpoint/2010/main" val="27167729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smtClean="0"/>
              <a:pPr/>
              <a:t>8/30/2023</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42374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28239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459559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358020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680684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969454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525281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36667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58015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smtClean="0"/>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488532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389070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smtClean="0"/>
              <a:t>8/30/2023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29698605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6033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39768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48665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87403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858005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cstate="email">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8/30/2023</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0650840"/>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png"/><Relationship Id="rId5" Type="http://schemas.microsoft.com/office/2007/relationships/hdphoto" Target="../media/hdphoto1.wdp"/><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677A3DF5-3914-CAB7-E9E7-93B9A700B5F9}"/>
              </a:ext>
            </a:extLst>
          </p:cNvPr>
          <p:cNvPicPr>
            <a:picLocks noChangeAspect="1" noChangeArrowheads="1"/>
          </p:cNvPicPr>
          <p:nvPr/>
        </p:nvPicPr>
        <p:blipFill>
          <a:blip r:embed="rId4">
            <a:alphaModFix amt="62000"/>
            <a:extLst>
              <a:ext uri="{BEBA8EAE-BF5A-486C-A8C5-ECC9F3942E4B}">
                <a14:imgProps xmlns:a14="http://schemas.microsoft.com/office/drawing/2010/main">
                  <a14:imgLayer r:embed="rId5">
                    <a14:imgEffect>
                      <a14:colorTemperature colorTemp="4508"/>
                    </a14:imgEffect>
                    <a14:imgEffect>
                      <a14:saturation sat="252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EF41A68A-8CD1-4105-B4EC-A56286CB0F4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02616" y="1411015"/>
            <a:ext cx="7808159" cy="4103960"/>
            <a:chOff x="2202616" y="1411015"/>
            <a:chExt cx="7808159" cy="4103960"/>
          </a:xfrm>
        </p:grpSpPr>
        <p:sp>
          <p:nvSpPr>
            <p:cNvPr id="11" name="Freeform 16">
              <a:extLst>
                <a:ext uri="{FF2B5EF4-FFF2-40B4-BE49-F238E27FC236}">
                  <a16:creationId xmlns:a16="http://schemas.microsoft.com/office/drawing/2014/main" id="{7B955F46-02E4-4A82-96F5-CBAFDD4A7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02616" y="1411015"/>
              <a:ext cx="7808159" cy="4103960"/>
            </a:xfrm>
            <a:custGeom>
              <a:avLst/>
              <a:gdLst>
                <a:gd name="connsiteX0" fmla="*/ 7589084 w 7808159"/>
                <a:gd name="connsiteY0" fmla="*/ 3803605 h 4103960"/>
                <a:gd name="connsiteX1" fmla="*/ 7512884 w 7808159"/>
                <a:gd name="connsiteY1" fmla="*/ 3879805 h 4103960"/>
                <a:gd name="connsiteX2" fmla="*/ 7589084 w 7808159"/>
                <a:gd name="connsiteY2" fmla="*/ 3956005 h 4103960"/>
                <a:gd name="connsiteX3" fmla="*/ 7665284 w 7808159"/>
                <a:gd name="connsiteY3" fmla="*/ 3879805 h 4103960"/>
                <a:gd name="connsiteX4" fmla="*/ 7589084 w 7808159"/>
                <a:gd name="connsiteY4" fmla="*/ 3803605 h 4103960"/>
                <a:gd name="connsiteX5" fmla="*/ 197684 w 7808159"/>
                <a:gd name="connsiteY5" fmla="*/ 3803605 h 4103960"/>
                <a:gd name="connsiteX6" fmla="*/ 121484 w 7808159"/>
                <a:gd name="connsiteY6" fmla="*/ 3879805 h 4103960"/>
                <a:gd name="connsiteX7" fmla="*/ 197684 w 7808159"/>
                <a:gd name="connsiteY7" fmla="*/ 3956005 h 4103960"/>
                <a:gd name="connsiteX8" fmla="*/ 273884 w 7808159"/>
                <a:gd name="connsiteY8" fmla="*/ 3879805 h 4103960"/>
                <a:gd name="connsiteX9" fmla="*/ 197684 w 7808159"/>
                <a:gd name="connsiteY9" fmla="*/ 3803605 h 4103960"/>
                <a:gd name="connsiteX10" fmla="*/ 7604324 w 7808159"/>
                <a:gd name="connsiteY10" fmla="*/ 130765 h 4103960"/>
                <a:gd name="connsiteX11" fmla="*/ 7528124 w 7808159"/>
                <a:gd name="connsiteY11" fmla="*/ 206965 h 4103960"/>
                <a:gd name="connsiteX12" fmla="*/ 7604324 w 7808159"/>
                <a:gd name="connsiteY12" fmla="*/ 283165 h 4103960"/>
                <a:gd name="connsiteX13" fmla="*/ 7680524 w 7808159"/>
                <a:gd name="connsiteY13" fmla="*/ 206965 h 4103960"/>
                <a:gd name="connsiteX14" fmla="*/ 7604324 w 7808159"/>
                <a:gd name="connsiteY14" fmla="*/ 130765 h 4103960"/>
                <a:gd name="connsiteX15" fmla="*/ 197684 w 7808159"/>
                <a:gd name="connsiteY15" fmla="*/ 130765 h 4103960"/>
                <a:gd name="connsiteX16" fmla="*/ 121484 w 7808159"/>
                <a:gd name="connsiteY16" fmla="*/ 206965 h 4103960"/>
                <a:gd name="connsiteX17" fmla="*/ 197684 w 7808159"/>
                <a:gd name="connsiteY17" fmla="*/ 283165 h 4103960"/>
                <a:gd name="connsiteX18" fmla="*/ 273884 w 7808159"/>
                <a:gd name="connsiteY18" fmla="*/ 206965 h 4103960"/>
                <a:gd name="connsiteX19" fmla="*/ 197684 w 7808159"/>
                <a:gd name="connsiteY19" fmla="*/ 130765 h 4103960"/>
                <a:gd name="connsiteX20" fmla="*/ 0 w 7808159"/>
                <a:gd name="connsiteY20" fmla="*/ 0 h 4103960"/>
                <a:gd name="connsiteX21" fmla="*/ 7808159 w 7808159"/>
                <a:gd name="connsiteY21" fmla="*/ 0 h 4103960"/>
                <a:gd name="connsiteX22" fmla="*/ 7808159 w 7808159"/>
                <a:gd name="connsiteY22" fmla="*/ 4103960 h 4103960"/>
                <a:gd name="connsiteX23" fmla="*/ 0 w 7808159"/>
                <a:gd name="connsiteY23" fmla="*/ 4103960 h 410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08159" h="4103960">
                  <a:moveTo>
                    <a:pt x="7589084" y="3803605"/>
                  </a:moveTo>
                  <a:cubicBezTo>
                    <a:pt x="7547000" y="3803605"/>
                    <a:pt x="7512884" y="3837721"/>
                    <a:pt x="7512884" y="3879805"/>
                  </a:cubicBezTo>
                  <a:cubicBezTo>
                    <a:pt x="7512884" y="3921889"/>
                    <a:pt x="7547000" y="3956005"/>
                    <a:pt x="7589084" y="3956005"/>
                  </a:cubicBezTo>
                  <a:cubicBezTo>
                    <a:pt x="7631168" y="3956005"/>
                    <a:pt x="7665284" y="3921889"/>
                    <a:pt x="7665284" y="3879805"/>
                  </a:cubicBezTo>
                  <a:cubicBezTo>
                    <a:pt x="7665284" y="3837721"/>
                    <a:pt x="7631168" y="3803605"/>
                    <a:pt x="7589084" y="3803605"/>
                  </a:cubicBezTo>
                  <a:close/>
                  <a:moveTo>
                    <a:pt x="197684" y="3803605"/>
                  </a:moveTo>
                  <a:cubicBezTo>
                    <a:pt x="155600" y="3803605"/>
                    <a:pt x="121484" y="3837721"/>
                    <a:pt x="121484" y="3879805"/>
                  </a:cubicBezTo>
                  <a:cubicBezTo>
                    <a:pt x="121484" y="3921889"/>
                    <a:pt x="155600" y="3956005"/>
                    <a:pt x="197684" y="3956005"/>
                  </a:cubicBezTo>
                  <a:cubicBezTo>
                    <a:pt x="239768" y="3956005"/>
                    <a:pt x="273884" y="3921889"/>
                    <a:pt x="273884" y="3879805"/>
                  </a:cubicBezTo>
                  <a:cubicBezTo>
                    <a:pt x="273884" y="3837721"/>
                    <a:pt x="239768" y="3803605"/>
                    <a:pt x="197684" y="3803605"/>
                  </a:cubicBezTo>
                  <a:close/>
                  <a:moveTo>
                    <a:pt x="7604324" y="130765"/>
                  </a:moveTo>
                  <a:cubicBezTo>
                    <a:pt x="7562240" y="130765"/>
                    <a:pt x="7528124" y="164881"/>
                    <a:pt x="7528124" y="206965"/>
                  </a:cubicBezTo>
                  <a:cubicBezTo>
                    <a:pt x="7528124" y="249049"/>
                    <a:pt x="7562240" y="283165"/>
                    <a:pt x="7604324" y="283165"/>
                  </a:cubicBezTo>
                  <a:cubicBezTo>
                    <a:pt x="7646408" y="283165"/>
                    <a:pt x="7680524" y="249049"/>
                    <a:pt x="7680524" y="206965"/>
                  </a:cubicBezTo>
                  <a:cubicBezTo>
                    <a:pt x="7680524" y="164881"/>
                    <a:pt x="7646408" y="130765"/>
                    <a:pt x="7604324" y="130765"/>
                  </a:cubicBezTo>
                  <a:close/>
                  <a:moveTo>
                    <a:pt x="197684" y="130765"/>
                  </a:moveTo>
                  <a:cubicBezTo>
                    <a:pt x="155600" y="130765"/>
                    <a:pt x="121484" y="164881"/>
                    <a:pt x="121484" y="206965"/>
                  </a:cubicBezTo>
                  <a:cubicBezTo>
                    <a:pt x="121484" y="249049"/>
                    <a:pt x="155600" y="283165"/>
                    <a:pt x="197684" y="283165"/>
                  </a:cubicBezTo>
                  <a:cubicBezTo>
                    <a:pt x="239768" y="283165"/>
                    <a:pt x="273884" y="249049"/>
                    <a:pt x="273884" y="206965"/>
                  </a:cubicBezTo>
                  <a:cubicBezTo>
                    <a:pt x="273884" y="164881"/>
                    <a:pt x="239768" y="130765"/>
                    <a:pt x="197684" y="130765"/>
                  </a:cubicBezTo>
                  <a:close/>
                  <a:moveTo>
                    <a:pt x="0" y="0"/>
                  </a:moveTo>
                  <a:lnTo>
                    <a:pt x="7808159" y="0"/>
                  </a:lnTo>
                  <a:lnTo>
                    <a:pt x="7808159" y="4103960"/>
                  </a:lnTo>
                  <a:lnTo>
                    <a:pt x="0" y="4103960"/>
                  </a:lnTo>
                  <a:close/>
                </a:path>
              </a:pathLst>
            </a:custGeom>
            <a:blipFill dpi="0" rotWithShape="1">
              <a:blip r:embed="rId6">
                <a:alphaModFix amt="83000"/>
                <a:duotone>
                  <a:schemeClr val="bg2">
                    <a:shade val="45000"/>
                    <a:satMod val="135000"/>
                  </a:schemeClr>
                  <a:prstClr val="white"/>
                </a:duotone>
              </a:blip>
              <a:srcRect/>
              <a:tile tx="0" ty="0" sx="90000" sy="100000" flip="none" algn="ctr"/>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879775EF-026C-4E4A-873B-185915FB4FC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278995" y="1501257"/>
              <a:ext cx="7645811" cy="3928374"/>
              <a:chOff x="2278995" y="1501257"/>
              <a:chExt cx="7645811" cy="3928374"/>
            </a:xfrm>
          </p:grpSpPr>
          <p:sp>
            <p:nvSpPr>
              <p:cNvPr id="13" name="Donut 19">
                <a:extLst>
                  <a:ext uri="{FF2B5EF4-FFF2-40B4-BE49-F238E27FC236}">
                    <a16:creationId xmlns:a16="http://schemas.microsoft.com/office/drawing/2014/main" id="{400D0967-F02F-4275-8520-75D52A1DF6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77918" y="1501257"/>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Donut 21">
                <a:extLst>
                  <a:ext uri="{FF2B5EF4-FFF2-40B4-BE49-F238E27FC236}">
                    <a16:creationId xmlns:a16="http://schemas.microsoft.com/office/drawing/2014/main" id="{B4B16BA1-0F90-43DD-9D6C-6F196A15A3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73719" y="5174722"/>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5" name="Donut 22">
                <a:extLst>
                  <a:ext uri="{FF2B5EF4-FFF2-40B4-BE49-F238E27FC236}">
                    <a16:creationId xmlns:a16="http://schemas.microsoft.com/office/drawing/2014/main" id="{7B652CBC-3D51-4C0E-8DDE-2C4A49B387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78995" y="1501257"/>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Donut 23">
                <a:extLst>
                  <a:ext uri="{FF2B5EF4-FFF2-40B4-BE49-F238E27FC236}">
                    <a16:creationId xmlns:a16="http://schemas.microsoft.com/office/drawing/2014/main" id="{3AFF0419-6554-4FDD-93AB-8A8C45FF5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78995" y="5182743"/>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sp>
        <p:nvSpPr>
          <p:cNvPr id="2" name="Title 1">
            <a:extLst>
              <a:ext uri="{FF2B5EF4-FFF2-40B4-BE49-F238E27FC236}">
                <a16:creationId xmlns:a16="http://schemas.microsoft.com/office/drawing/2014/main" id="{D4774D57-151E-4936-9AF4-E70073D4EB30}"/>
              </a:ext>
            </a:extLst>
          </p:cNvPr>
          <p:cNvSpPr>
            <a:spLocks noGrp="1"/>
          </p:cNvSpPr>
          <p:nvPr>
            <p:ph type="ctrTitle"/>
          </p:nvPr>
        </p:nvSpPr>
        <p:spPr>
          <a:xfrm>
            <a:off x="2698860" y="1748145"/>
            <a:ext cx="6815669" cy="1515533"/>
          </a:xfrm>
        </p:spPr>
        <p:txBody>
          <a:bodyPr>
            <a:noAutofit/>
          </a:bodyPr>
          <a:lstStyle/>
          <a:p>
            <a:r>
              <a:rPr lang="en-US" sz="3600" dirty="0"/>
              <a:t>HIT 140 </a:t>
            </a:r>
            <a:br>
              <a:rPr lang="en-US" sz="3200" dirty="0"/>
            </a:br>
            <a:r>
              <a:rPr lang="en-US" sz="3200" dirty="0"/>
              <a:t>FOUNDATIONS OF DATA SCIENCE</a:t>
            </a:r>
            <a:br>
              <a:rPr lang="en-US" sz="3200" dirty="0"/>
            </a:br>
            <a:r>
              <a:rPr lang="en-US" sz="2400" dirty="0"/>
              <a:t>Group Number 106</a:t>
            </a:r>
            <a:endParaRPr lang="en-US" sz="3200" dirty="0"/>
          </a:p>
        </p:txBody>
      </p:sp>
      <p:sp>
        <p:nvSpPr>
          <p:cNvPr id="3" name="Subtitle 2">
            <a:extLst>
              <a:ext uri="{FF2B5EF4-FFF2-40B4-BE49-F238E27FC236}">
                <a16:creationId xmlns:a16="http://schemas.microsoft.com/office/drawing/2014/main" id="{C5370FC1-A32E-43A6-9E96-92974CB54F20}"/>
              </a:ext>
            </a:extLst>
          </p:cNvPr>
          <p:cNvSpPr>
            <a:spLocks noGrp="1"/>
          </p:cNvSpPr>
          <p:nvPr>
            <p:ph type="subTitle" idx="1"/>
          </p:nvPr>
        </p:nvSpPr>
        <p:spPr>
          <a:xfrm>
            <a:off x="4408124" y="3758664"/>
            <a:ext cx="3397140" cy="1320802"/>
          </a:xfrm>
        </p:spPr>
        <p:txBody>
          <a:bodyPr>
            <a:normAutofit fontScale="77500" lnSpcReduction="20000"/>
          </a:bodyPr>
          <a:lstStyle/>
          <a:p>
            <a:pPr algn="just"/>
            <a:r>
              <a:rPr lang="en-US" dirty="0" err="1"/>
              <a:t>Shishiranjan</a:t>
            </a:r>
            <a:r>
              <a:rPr lang="en-US" dirty="0"/>
              <a:t> Thakur 		(371465)</a:t>
            </a:r>
          </a:p>
          <a:p>
            <a:pPr algn="just"/>
            <a:r>
              <a:rPr lang="en-US" dirty="0"/>
              <a:t>Rishika Shrestha 			(371778)</a:t>
            </a:r>
          </a:p>
          <a:p>
            <a:pPr algn="just"/>
            <a:r>
              <a:rPr lang="en-US" dirty="0" err="1"/>
              <a:t>Sheetu</a:t>
            </a:r>
            <a:r>
              <a:rPr lang="en-US" dirty="0"/>
              <a:t> Prakash </a:t>
            </a:r>
            <a:r>
              <a:rPr lang="en-US" dirty="0" err="1"/>
              <a:t>Nakarmi</a:t>
            </a:r>
            <a:r>
              <a:rPr lang="en-US" dirty="0"/>
              <a:t> 	(369887)</a:t>
            </a:r>
          </a:p>
          <a:p>
            <a:pPr algn="just"/>
            <a:r>
              <a:rPr lang="en-US" dirty="0"/>
              <a:t>Ashma Bhandari 			(370896)</a:t>
            </a:r>
          </a:p>
        </p:txBody>
      </p:sp>
      <p:cxnSp>
        <p:nvCxnSpPr>
          <p:cNvPr id="18" name="Straight Connector 17">
            <a:extLst>
              <a:ext uri="{FF2B5EF4-FFF2-40B4-BE49-F238E27FC236}">
                <a16:creationId xmlns:a16="http://schemas.microsoft.com/office/drawing/2014/main" id="{5F310D7E-8F1E-4C2F-8824-E43E043DD85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699134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6968-A2EF-1F70-63B7-1EB7E2965C98}"/>
              </a:ext>
            </a:extLst>
          </p:cNvPr>
          <p:cNvSpPr>
            <a:spLocks noGrp="1"/>
          </p:cNvSpPr>
          <p:nvPr>
            <p:ph type="title"/>
          </p:nvPr>
        </p:nvSpPr>
        <p:spPr/>
        <p:txBody>
          <a:bodyPr/>
          <a:lstStyle/>
          <a:p>
            <a:r>
              <a:rPr lang="en-US" dirty="0"/>
              <a:t>PITCH</a:t>
            </a:r>
          </a:p>
        </p:txBody>
      </p:sp>
      <p:graphicFrame>
        <p:nvGraphicFramePr>
          <p:cNvPr id="4" name="Table 4">
            <a:extLst>
              <a:ext uri="{FF2B5EF4-FFF2-40B4-BE49-F238E27FC236}">
                <a16:creationId xmlns:a16="http://schemas.microsoft.com/office/drawing/2014/main" id="{4E4B35E9-6F7F-B801-D92B-FA94554F9AA4}"/>
              </a:ext>
            </a:extLst>
          </p:cNvPr>
          <p:cNvGraphicFramePr>
            <a:graphicFrameLocks noGrp="1"/>
          </p:cNvGraphicFramePr>
          <p:nvPr>
            <p:ph idx="1"/>
            <p:extLst>
              <p:ext uri="{D42A27DB-BD31-4B8C-83A1-F6EECF244321}">
                <p14:modId xmlns:p14="http://schemas.microsoft.com/office/powerpoint/2010/main" val="2781445486"/>
              </p:ext>
            </p:extLst>
          </p:nvPr>
        </p:nvGraphicFramePr>
        <p:xfrm>
          <a:off x="2293256" y="3675063"/>
          <a:ext cx="7561944" cy="1854200"/>
        </p:xfrm>
        <a:graphic>
          <a:graphicData uri="http://schemas.openxmlformats.org/drawingml/2006/table">
            <a:tbl>
              <a:tblPr firstRow="1" bandRow="1">
                <a:tableStyleId>{BDBED569-4797-4DF1-A0F4-6AAB3CD982D8}</a:tableStyleId>
              </a:tblPr>
              <a:tblGrid>
                <a:gridCol w="3780972">
                  <a:extLst>
                    <a:ext uri="{9D8B030D-6E8A-4147-A177-3AD203B41FA5}">
                      <a16:colId xmlns:a16="http://schemas.microsoft.com/office/drawing/2014/main" val="2244261437"/>
                    </a:ext>
                  </a:extLst>
                </a:gridCol>
                <a:gridCol w="3780972">
                  <a:extLst>
                    <a:ext uri="{9D8B030D-6E8A-4147-A177-3AD203B41FA5}">
                      <a16:colId xmlns:a16="http://schemas.microsoft.com/office/drawing/2014/main" val="24692017"/>
                    </a:ext>
                  </a:extLst>
                </a:gridCol>
              </a:tblGrid>
              <a:tr h="370840">
                <a:tc>
                  <a:txBody>
                    <a:bodyPr/>
                    <a:lstStyle/>
                    <a:p>
                      <a:r>
                        <a:rPr lang="en-US" b="1" dirty="0"/>
                        <a:t>Pitch</a:t>
                      </a:r>
                    </a:p>
                  </a:txBody>
                  <a:tcPr/>
                </a:tc>
                <a:tc>
                  <a:txBody>
                    <a:bodyPr/>
                    <a:lstStyle/>
                    <a:p>
                      <a:r>
                        <a:rPr lang="en-US" b="0" dirty="0"/>
                        <a:t>Median</a:t>
                      </a:r>
                    </a:p>
                  </a:txBody>
                  <a:tcPr/>
                </a:tc>
                <a:extLst>
                  <a:ext uri="{0D108BD9-81ED-4DB2-BD59-A6C34878D82A}">
                    <a16:rowId xmlns:a16="http://schemas.microsoft.com/office/drawing/2014/main" val="1338993208"/>
                  </a:ext>
                </a:extLst>
              </a:tr>
              <a:tr h="370840">
                <a:tc>
                  <a:txBody>
                    <a:bodyPr/>
                    <a:lstStyle/>
                    <a:p>
                      <a:r>
                        <a:rPr lang="en-US" b="1" dirty="0"/>
                        <a:t>Pitch</a:t>
                      </a:r>
                    </a:p>
                  </a:txBody>
                  <a:tcPr/>
                </a:tc>
                <a:tc>
                  <a:txBody>
                    <a:bodyPr/>
                    <a:lstStyle/>
                    <a:p>
                      <a:r>
                        <a:rPr lang="en-US" b="0" dirty="0"/>
                        <a:t>Mean</a:t>
                      </a:r>
                    </a:p>
                  </a:txBody>
                  <a:tcPr/>
                </a:tc>
                <a:extLst>
                  <a:ext uri="{0D108BD9-81ED-4DB2-BD59-A6C34878D82A}">
                    <a16:rowId xmlns:a16="http://schemas.microsoft.com/office/drawing/2014/main" val="1812922489"/>
                  </a:ext>
                </a:extLst>
              </a:tr>
              <a:tr h="370840">
                <a:tc>
                  <a:txBody>
                    <a:bodyPr/>
                    <a:lstStyle/>
                    <a:p>
                      <a:r>
                        <a:rPr lang="en-US" b="1" dirty="0"/>
                        <a:t>Pitch</a:t>
                      </a:r>
                    </a:p>
                  </a:txBody>
                  <a:tcPr/>
                </a:tc>
                <a:tc>
                  <a:txBody>
                    <a:bodyPr/>
                    <a:lstStyle/>
                    <a:p>
                      <a:r>
                        <a:rPr lang="en-US" b="0" dirty="0"/>
                        <a:t>Standard Deviation</a:t>
                      </a:r>
                    </a:p>
                  </a:txBody>
                  <a:tcPr/>
                </a:tc>
                <a:extLst>
                  <a:ext uri="{0D108BD9-81ED-4DB2-BD59-A6C34878D82A}">
                    <a16:rowId xmlns:a16="http://schemas.microsoft.com/office/drawing/2014/main" val="100455262"/>
                  </a:ext>
                </a:extLst>
              </a:tr>
              <a:tr h="370840">
                <a:tc>
                  <a:txBody>
                    <a:bodyPr/>
                    <a:lstStyle/>
                    <a:p>
                      <a:r>
                        <a:rPr lang="en-US" b="1" dirty="0"/>
                        <a:t>Pitch</a:t>
                      </a:r>
                    </a:p>
                  </a:txBody>
                  <a:tcPr/>
                </a:tc>
                <a:tc>
                  <a:txBody>
                    <a:bodyPr/>
                    <a:lstStyle/>
                    <a:p>
                      <a:r>
                        <a:rPr lang="en-US" b="0" dirty="0"/>
                        <a:t>Minimum</a:t>
                      </a:r>
                    </a:p>
                  </a:txBody>
                  <a:tcPr/>
                </a:tc>
                <a:extLst>
                  <a:ext uri="{0D108BD9-81ED-4DB2-BD59-A6C34878D82A}">
                    <a16:rowId xmlns:a16="http://schemas.microsoft.com/office/drawing/2014/main" val="611764893"/>
                  </a:ext>
                </a:extLst>
              </a:tr>
              <a:tr h="370840">
                <a:tc>
                  <a:txBody>
                    <a:bodyPr/>
                    <a:lstStyle/>
                    <a:p>
                      <a:r>
                        <a:rPr lang="en-US" b="1" dirty="0"/>
                        <a:t>Pitch</a:t>
                      </a:r>
                    </a:p>
                  </a:txBody>
                  <a:tcPr/>
                </a:tc>
                <a:tc>
                  <a:txBody>
                    <a:bodyPr/>
                    <a:lstStyle/>
                    <a:p>
                      <a:r>
                        <a:rPr lang="en-US" b="0" dirty="0"/>
                        <a:t>Maximum</a:t>
                      </a:r>
                    </a:p>
                  </a:txBody>
                  <a:tcPr/>
                </a:tc>
                <a:extLst>
                  <a:ext uri="{0D108BD9-81ED-4DB2-BD59-A6C34878D82A}">
                    <a16:rowId xmlns:a16="http://schemas.microsoft.com/office/drawing/2014/main" val="4106147846"/>
                  </a:ext>
                </a:extLst>
              </a:tr>
            </a:tbl>
          </a:graphicData>
        </a:graphic>
      </p:graphicFrame>
      <p:sp>
        <p:nvSpPr>
          <p:cNvPr id="3" name="TextBox 2">
            <a:extLst>
              <a:ext uri="{FF2B5EF4-FFF2-40B4-BE49-F238E27FC236}">
                <a16:creationId xmlns:a16="http://schemas.microsoft.com/office/drawing/2014/main" id="{299D40BF-AEDF-0E62-68DD-44FDD8FC0637}"/>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6" name="TextBox 5">
            <a:extLst>
              <a:ext uri="{FF2B5EF4-FFF2-40B4-BE49-F238E27FC236}">
                <a16:creationId xmlns:a16="http://schemas.microsoft.com/office/drawing/2014/main" id="{CF79B09D-86DC-3EF0-6C30-1C59D525E936}"/>
              </a:ext>
            </a:extLst>
          </p:cNvPr>
          <p:cNvSpPr txBox="1"/>
          <p:nvPr/>
        </p:nvSpPr>
        <p:spPr>
          <a:xfrm>
            <a:off x="2293256" y="2775635"/>
            <a:ext cx="7561944" cy="646331"/>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pitch</a:t>
            </a:r>
            <a:r>
              <a:rPr lang="en-US" sz="1800" dirty="0">
                <a:effectLst/>
                <a:latin typeface="Times New Roman" panose="02020603050405020304" pitchFamily="18" charset="0"/>
                <a:ea typeface="Calibri" panose="020F0502020204030204" pitchFamily="34" charset="0"/>
              </a:rPr>
              <a:t> variables measure how high or low is the sound based on the frequency of vibration of the sound waves produced. </a:t>
            </a:r>
            <a:endParaRPr lang="en-US" dirty="0"/>
          </a:p>
        </p:txBody>
      </p:sp>
      <p:sp>
        <p:nvSpPr>
          <p:cNvPr id="7" name="TextBox 6">
            <a:extLst>
              <a:ext uri="{FF2B5EF4-FFF2-40B4-BE49-F238E27FC236}">
                <a16:creationId xmlns:a16="http://schemas.microsoft.com/office/drawing/2014/main" id="{23695030-CEC0-05DA-0516-1BAEF432BAB7}"/>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28249893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9E510-CBEC-D82C-38CE-BB8C894A67E6}"/>
              </a:ext>
            </a:extLst>
          </p:cNvPr>
          <p:cNvSpPr>
            <a:spLocks noGrp="1"/>
          </p:cNvSpPr>
          <p:nvPr>
            <p:ph type="title"/>
          </p:nvPr>
        </p:nvSpPr>
        <p:spPr/>
        <p:txBody>
          <a:bodyPr/>
          <a:lstStyle/>
          <a:p>
            <a:r>
              <a:rPr lang="en-US" dirty="0"/>
              <a:t>PULSE</a:t>
            </a:r>
          </a:p>
        </p:txBody>
      </p:sp>
      <p:graphicFrame>
        <p:nvGraphicFramePr>
          <p:cNvPr id="5" name="Content Placeholder 4">
            <a:extLst>
              <a:ext uri="{FF2B5EF4-FFF2-40B4-BE49-F238E27FC236}">
                <a16:creationId xmlns:a16="http://schemas.microsoft.com/office/drawing/2014/main" id="{48CAC83C-6914-2614-E073-09265972550D}"/>
              </a:ext>
            </a:extLst>
          </p:cNvPr>
          <p:cNvGraphicFramePr>
            <a:graphicFrameLocks noGrp="1"/>
          </p:cNvGraphicFramePr>
          <p:nvPr>
            <p:ph idx="1"/>
            <p:extLst>
              <p:ext uri="{D42A27DB-BD31-4B8C-83A1-F6EECF244321}">
                <p14:modId xmlns:p14="http://schemas.microsoft.com/office/powerpoint/2010/main" val="1391762920"/>
              </p:ext>
            </p:extLst>
          </p:nvPr>
        </p:nvGraphicFramePr>
        <p:xfrm>
          <a:off x="1995714" y="3812419"/>
          <a:ext cx="7561944" cy="1483360"/>
        </p:xfrm>
        <a:graphic>
          <a:graphicData uri="http://schemas.openxmlformats.org/drawingml/2006/table">
            <a:tbl>
              <a:tblPr firstRow="1" bandRow="1">
                <a:tableStyleId>{BDBED569-4797-4DF1-A0F4-6AAB3CD982D8}</a:tableStyleId>
              </a:tblPr>
              <a:tblGrid>
                <a:gridCol w="3780972">
                  <a:extLst>
                    <a:ext uri="{9D8B030D-6E8A-4147-A177-3AD203B41FA5}">
                      <a16:colId xmlns:a16="http://schemas.microsoft.com/office/drawing/2014/main" val="2244261437"/>
                    </a:ext>
                  </a:extLst>
                </a:gridCol>
                <a:gridCol w="3780972">
                  <a:extLst>
                    <a:ext uri="{9D8B030D-6E8A-4147-A177-3AD203B41FA5}">
                      <a16:colId xmlns:a16="http://schemas.microsoft.com/office/drawing/2014/main" val="24692017"/>
                    </a:ext>
                  </a:extLst>
                </a:gridCol>
              </a:tblGrid>
              <a:tr h="370840">
                <a:tc>
                  <a:txBody>
                    <a:bodyPr/>
                    <a:lstStyle/>
                    <a:p>
                      <a:r>
                        <a:rPr lang="en-US" b="1" dirty="0"/>
                        <a:t>Pulse</a:t>
                      </a:r>
                    </a:p>
                  </a:txBody>
                  <a:tcPr/>
                </a:tc>
                <a:tc>
                  <a:txBody>
                    <a:bodyPr/>
                    <a:lstStyle/>
                    <a:p>
                      <a:r>
                        <a:rPr lang="en-US" b="0" dirty="0"/>
                        <a:t>Number of pulses</a:t>
                      </a:r>
                    </a:p>
                  </a:txBody>
                  <a:tcPr/>
                </a:tc>
                <a:extLst>
                  <a:ext uri="{0D108BD9-81ED-4DB2-BD59-A6C34878D82A}">
                    <a16:rowId xmlns:a16="http://schemas.microsoft.com/office/drawing/2014/main" val="1338993208"/>
                  </a:ext>
                </a:extLst>
              </a:tr>
              <a:tr h="370840">
                <a:tc>
                  <a:txBody>
                    <a:bodyPr/>
                    <a:lstStyle/>
                    <a:p>
                      <a:r>
                        <a:rPr lang="en-US" b="1" dirty="0"/>
                        <a:t>Pulse</a:t>
                      </a:r>
                    </a:p>
                  </a:txBody>
                  <a:tcPr/>
                </a:tc>
                <a:tc>
                  <a:txBody>
                    <a:bodyPr/>
                    <a:lstStyle/>
                    <a:p>
                      <a:r>
                        <a:rPr lang="en-US" dirty="0"/>
                        <a:t>Number of periods</a:t>
                      </a:r>
                    </a:p>
                  </a:txBody>
                  <a:tcPr/>
                </a:tc>
                <a:extLst>
                  <a:ext uri="{0D108BD9-81ED-4DB2-BD59-A6C34878D82A}">
                    <a16:rowId xmlns:a16="http://schemas.microsoft.com/office/drawing/2014/main" val="1812922489"/>
                  </a:ext>
                </a:extLst>
              </a:tr>
              <a:tr h="370840">
                <a:tc>
                  <a:txBody>
                    <a:bodyPr/>
                    <a:lstStyle/>
                    <a:p>
                      <a:r>
                        <a:rPr lang="en-US" b="1" dirty="0"/>
                        <a:t>Pulse</a:t>
                      </a:r>
                    </a:p>
                  </a:txBody>
                  <a:tcPr/>
                </a:tc>
                <a:tc>
                  <a:txBody>
                    <a:bodyPr/>
                    <a:lstStyle/>
                    <a:p>
                      <a:r>
                        <a:rPr lang="en-US" dirty="0"/>
                        <a:t>Mean period</a:t>
                      </a:r>
                    </a:p>
                  </a:txBody>
                  <a:tcPr/>
                </a:tc>
                <a:extLst>
                  <a:ext uri="{0D108BD9-81ED-4DB2-BD59-A6C34878D82A}">
                    <a16:rowId xmlns:a16="http://schemas.microsoft.com/office/drawing/2014/main" val="100455262"/>
                  </a:ext>
                </a:extLst>
              </a:tr>
              <a:tr h="370840">
                <a:tc>
                  <a:txBody>
                    <a:bodyPr/>
                    <a:lstStyle/>
                    <a:p>
                      <a:r>
                        <a:rPr lang="en-US" b="1" dirty="0"/>
                        <a:t>Pulse</a:t>
                      </a:r>
                    </a:p>
                  </a:txBody>
                  <a:tcPr/>
                </a:tc>
                <a:tc>
                  <a:txBody>
                    <a:bodyPr/>
                    <a:lstStyle/>
                    <a:p>
                      <a:r>
                        <a:rPr lang="en-US" dirty="0"/>
                        <a:t>Standard deviation of period</a:t>
                      </a:r>
                    </a:p>
                  </a:txBody>
                  <a:tcPr/>
                </a:tc>
                <a:extLst>
                  <a:ext uri="{0D108BD9-81ED-4DB2-BD59-A6C34878D82A}">
                    <a16:rowId xmlns:a16="http://schemas.microsoft.com/office/drawing/2014/main" val="611764893"/>
                  </a:ext>
                </a:extLst>
              </a:tr>
            </a:tbl>
          </a:graphicData>
        </a:graphic>
      </p:graphicFrame>
      <p:sp>
        <p:nvSpPr>
          <p:cNvPr id="3" name="TextBox 2">
            <a:extLst>
              <a:ext uri="{FF2B5EF4-FFF2-40B4-BE49-F238E27FC236}">
                <a16:creationId xmlns:a16="http://schemas.microsoft.com/office/drawing/2014/main" id="{E5820B6F-FDAD-0C6F-BF1D-3F946BDB92FE}"/>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6" name="TextBox 5">
            <a:extLst>
              <a:ext uri="{FF2B5EF4-FFF2-40B4-BE49-F238E27FC236}">
                <a16:creationId xmlns:a16="http://schemas.microsoft.com/office/drawing/2014/main" id="{27A04A17-0A38-1ED5-D273-5EC58F4CCF41}"/>
              </a:ext>
            </a:extLst>
          </p:cNvPr>
          <p:cNvSpPr txBox="1"/>
          <p:nvPr/>
        </p:nvSpPr>
        <p:spPr>
          <a:xfrm>
            <a:off x="1995714" y="2814935"/>
            <a:ext cx="7561944" cy="646331"/>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pulse</a:t>
            </a:r>
            <a:r>
              <a:rPr lang="en-US" sz="1800" dirty="0">
                <a:effectLst/>
                <a:latin typeface="Times New Roman" panose="02020603050405020304" pitchFamily="18" charset="0"/>
                <a:ea typeface="Calibri" panose="020F0502020204030204" pitchFamily="34" charset="0"/>
              </a:rPr>
              <a:t> variables measure the glottal pulse, which are variances in voice quality affected by manipulating the vocal cords when speaking. </a:t>
            </a:r>
            <a:endParaRPr lang="en-US" dirty="0"/>
          </a:p>
        </p:txBody>
      </p:sp>
      <p:sp>
        <p:nvSpPr>
          <p:cNvPr id="7" name="TextBox 6">
            <a:extLst>
              <a:ext uri="{FF2B5EF4-FFF2-40B4-BE49-F238E27FC236}">
                <a16:creationId xmlns:a16="http://schemas.microsoft.com/office/drawing/2014/main" id="{1516927F-C77F-B73F-03FB-A9FE66E18C0C}"/>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580014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9E510-CBEC-D82C-38CE-BB8C894A67E6}"/>
              </a:ext>
            </a:extLst>
          </p:cNvPr>
          <p:cNvSpPr>
            <a:spLocks noGrp="1"/>
          </p:cNvSpPr>
          <p:nvPr>
            <p:ph type="title"/>
          </p:nvPr>
        </p:nvSpPr>
        <p:spPr/>
        <p:txBody>
          <a:bodyPr/>
          <a:lstStyle/>
          <a:p>
            <a:r>
              <a:rPr lang="en-US" dirty="0"/>
              <a:t>VOICE</a:t>
            </a:r>
          </a:p>
        </p:txBody>
      </p:sp>
      <p:graphicFrame>
        <p:nvGraphicFramePr>
          <p:cNvPr id="5" name="Content Placeholder 4">
            <a:extLst>
              <a:ext uri="{FF2B5EF4-FFF2-40B4-BE49-F238E27FC236}">
                <a16:creationId xmlns:a16="http://schemas.microsoft.com/office/drawing/2014/main" id="{48CAC83C-6914-2614-E073-09265972550D}"/>
              </a:ext>
            </a:extLst>
          </p:cNvPr>
          <p:cNvGraphicFramePr>
            <a:graphicFrameLocks noGrp="1"/>
          </p:cNvGraphicFramePr>
          <p:nvPr>
            <p:ph idx="1"/>
            <p:extLst>
              <p:ext uri="{D42A27DB-BD31-4B8C-83A1-F6EECF244321}">
                <p14:modId xmlns:p14="http://schemas.microsoft.com/office/powerpoint/2010/main" val="3268154274"/>
              </p:ext>
            </p:extLst>
          </p:nvPr>
        </p:nvGraphicFramePr>
        <p:xfrm>
          <a:off x="1995714" y="3469519"/>
          <a:ext cx="7561944" cy="1112520"/>
        </p:xfrm>
        <a:graphic>
          <a:graphicData uri="http://schemas.openxmlformats.org/drawingml/2006/table">
            <a:tbl>
              <a:tblPr firstRow="1" bandRow="1">
                <a:tableStyleId>{BDBED569-4797-4DF1-A0F4-6AAB3CD982D8}</a:tableStyleId>
              </a:tblPr>
              <a:tblGrid>
                <a:gridCol w="3780972">
                  <a:extLst>
                    <a:ext uri="{9D8B030D-6E8A-4147-A177-3AD203B41FA5}">
                      <a16:colId xmlns:a16="http://schemas.microsoft.com/office/drawing/2014/main" val="2244261437"/>
                    </a:ext>
                  </a:extLst>
                </a:gridCol>
                <a:gridCol w="3780972">
                  <a:extLst>
                    <a:ext uri="{9D8B030D-6E8A-4147-A177-3AD203B41FA5}">
                      <a16:colId xmlns:a16="http://schemas.microsoft.com/office/drawing/2014/main" val="24692017"/>
                    </a:ext>
                  </a:extLst>
                </a:gridCol>
              </a:tblGrid>
              <a:tr h="370840">
                <a:tc>
                  <a:txBody>
                    <a:bodyPr/>
                    <a:lstStyle/>
                    <a:p>
                      <a:r>
                        <a:rPr lang="en-US" b="1" dirty="0"/>
                        <a:t>Voice</a:t>
                      </a:r>
                    </a:p>
                  </a:txBody>
                  <a:tcPr/>
                </a:tc>
                <a:tc>
                  <a:txBody>
                    <a:bodyPr/>
                    <a:lstStyle/>
                    <a:p>
                      <a:r>
                        <a:rPr lang="en-US" sz="1800" b="0" i="0" u="none" strike="noStrike" kern="1200" baseline="0" dirty="0">
                          <a:solidFill>
                            <a:schemeClr val="tx1"/>
                          </a:solidFill>
                          <a:latin typeface="+mn-lt"/>
                          <a:ea typeface="+mn-ea"/>
                          <a:cs typeface="+mn-cs"/>
                        </a:rPr>
                        <a:t>Fraction of unvoiced frames 	</a:t>
                      </a:r>
                    </a:p>
                  </a:txBody>
                  <a:tcPr/>
                </a:tc>
                <a:extLst>
                  <a:ext uri="{0D108BD9-81ED-4DB2-BD59-A6C34878D82A}">
                    <a16:rowId xmlns:a16="http://schemas.microsoft.com/office/drawing/2014/main" val="1338993208"/>
                  </a:ext>
                </a:extLst>
              </a:tr>
              <a:tr h="370840">
                <a:tc>
                  <a:txBody>
                    <a:bodyPr/>
                    <a:lstStyle/>
                    <a:p>
                      <a:r>
                        <a:rPr lang="en-US" b="1" dirty="0"/>
                        <a:t>Voice</a:t>
                      </a:r>
                    </a:p>
                  </a:txBody>
                  <a:tcPr/>
                </a:tc>
                <a:tc>
                  <a:txBody>
                    <a:bodyPr/>
                    <a:lstStyle/>
                    <a:p>
                      <a:r>
                        <a:rPr lang="en-US" sz="1800" b="0" i="0" u="none" strike="noStrike" kern="1200" baseline="0" dirty="0">
                          <a:solidFill>
                            <a:schemeClr val="tx1"/>
                          </a:solidFill>
                          <a:latin typeface="+mn-lt"/>
                          <a:ea typeface="+mn-ea"/>
                          <a:cs typeface="+mn-cs"/>
                        </a:rPr>
                        <a:t>Number of voice breaks 	</a:t>
                      </a:r>
                    </a:p>
                  </a:txBody>
                  <a:tcPr/>
                </a:tc>
                <a:extLst>
                  <a:ext uri="{0D108BD9-81ED-4DB2-BD59-A6C34878D82A}">
                    <a16:rowId xmlns:a16="http://schemas.microsoft.com/office/drawing/2014/main" val="1812922489"/>
                  </a:ext>
                </a:extLst>
              </a:tr>
              <a:tr h="370840">
                <a:tc>
                  <a:txBody>
                    <a:bodyPr/>
                    <a:lstStyle/>
                    <a:p>
                      <a:r>
                        <a:rPr lang="en-US" b="1" dirty="0"/>
                        <a:t>Voice</a:t>
                      </a:r>
                    </a:p>
                  </a:txBody>
                  <a:tcPr/>
                </a:tc>
                <a:tc>
                  <a:txBody>
                    <a:bodyPr/>
                    <a:lstStyle/>
                    <a:p>
                      <a:r>
                        <a:rPr lang="en-US" sz="1800" b="0" i="0" u="none" strike="noStrike" kern="1200" baseline="0" dirty="0">
                          <a:solidFill>
                            <a:schemeClr val="tx1"/>
                          </a:solidFill>
                          <a:latin typeface="+mn-lt"/>
                          <a:ea typeface="+mn-ea"/>
                          <a:cs typeface="+mn-cs"/>
                        </a:rPr>
                        <a:t>Degree of voice breaks 	</a:t>
                      </a:r>
                    </a:p>
                  </a:txBody>
                  <a:tcPr/>
                </a:tc>
                <a:extLst>
                  <a:ext uri="{0D108BD9-81ED-4DB2-BD59-A6C34878D82A}">
                    <a16:rowId xmlns:a16="http://schemas.microsoft.com/office/drawing/2014/main" val="100455262"/>
                  </a:ext>
                </a:extLst>
              </a:tr>
            </a:tbl>
          </a:graphicData>
        </a:graphic>
      </p:graphicFrame>
      <p:sp>
        <p:nvSpPr>
          <p:cNvPr id="3" name="TextBox 2">
            <a:extLst>
              <a:ext uri="{FF2B5EF4-FFF2-40B4-BE49-F238E27FC236}">
                <a16:creationId xmlns:a16="http://schemas.microsoft.com/office/drawing/2014/main" id="{2324A832-4C97-A503-C4FB-D0FD269A53FC}"/>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6" name="TextBox 5">
            <a:extLst>
              <a:ext uri="{FF2B5EF4-FFF2-40B4-BE49-F238E27FC236}">
                <a16:creationId xmlns:a16="http://schemas.microsoft.com/office/drawing/2014/main" id="{BF374FE4-609D-B74A-5E91-7F5ED5AB8D04}"/>
              </a:ext>
            </a:extLst>
          </p:cNvPr>
          <p:cNvSpPr txBox="1"/>
          <p:nvPr/>
        </p:nvSpPr>
        <p:spPr>
          <a:xfrm>
            <a:off x="1995714" y="2662535"/>
            <a:ext cx="7561944" cy="646331"/>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voice</a:t>
            </a:r>
            <a:r>
              <a:rPr lang="en-US" sz="1800" dirty="0">
                <a:effectLst/>
                <a:latin typeface="Times New Roman" panose="02020603050405020304" pitchFamily="18" charset="0"/>
                <a:ea typeface="Calibri" panose="020F0502020204030204" pitchFamily="34" charset="0"/>
              </a:rPr>
              <a:t> variables measure the extent to which a subject has trouble maintaining vocal cord vibration when saying a sustained vowel. </a:t>
            </a:r>
            <a:endParaRPr lang="en-US" dirty="0"/>
          </a:p>
        </p:txBody>
      </p:sp>
      <p:sp>
        <p:nvSpPr>
          <p:cNvPr id="8" name="TextBox 7">
            <a:extLst>
              <a:ext uri="{FF2B5EF4-FFF2-40B4-BE49-F238E27FC236}">
                <a16:creationId xmlns:a16="http://schemas.microsoft.com/office/drawing/2014/main" id="{006DD928-FD09-25D9-AEFA-426ED1F3C22A}"/>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4131309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338552D2-7420-8557-47D8-8270C2F49AB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133139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omputer program&#10;&#10;Description automatically generated">
            <a:extLst>
              <a:ext uri="{FF2B5EF4-FFF2-40B4-BE49-F238E27FC236}">
                <a16:creationId xmlns:a16="http://schemas.microsoft.com/office/drawing/2014/main" id="{E25C5664-6454-A592-FF97-770B90435B9B}"/>
              </a:ext>
            </a:extLst>
          </p:cNvPr>
          <p:cNvPicPr>
            <a:picLocks noChangeAspect="1"/>
          </p:cNvPicPr>
          <p:nvPr/>
        </p:nvPicPr>
        <p:blipFill>
          <a:blip r:embed="rId2"/>
          <a:stretch>
            <a:fillRect/>
          </a:stretch>
        </p:blipFill>
        <p:spPr>
          <a:xfrm>
            <a:off x="0" y="0"/>
            <a:ext cx="12192000" cy="6858000"/>
          </a:xfrm>
          <a:prstGeom prst="rect">
            <a:avLst/>
          </a:prstGeom>
        </p:spPr>
      </p:pic>
      <p:sp>
        <p:nvSpPr>
          <p:cNvPr id="11" name="TextBox 10">
            <a:extLst>
              <a:ext uri="{FF2B5EF4-FFF2-40B4-BE49-F238E27FC236}">
                <a16:creationId xmlns:a16="http://schemas.microsoft.com/office/drawing/2014/main" id="{C281D094-774C-A4BF-7E49-057AD2085FF8}"/>
              </a:ext>
            </a:extLst>
          </p:cNvPr>
          <p:cNvSpPr txBox="1"/>
          <p:nvPr/>
        </p:nvSpPr>
        <p:spPr>
          <a:xfrm>
            <a:off x="1848464" y="6119336"/>
            <a:ext cx="8495071" cy="738664"/>
          </a:xfrm>
          <a:prstGeom prst="rect">
            <a:avLst/>
          </a:prstGeom>
          <a:noFill/>
        </p:spPr>
        <p:txBody>
          <a:bodyPr wrap="square" rtlCol="0">
            <a:spAutoFit/>
          </a:bodyPr>
          <a:lstStyle/>
          <a:p>
            <a:pPr algn="ctr"/>
            <a:r>
              <a:rPr lang="en-US" sz="2400" b="1" dirty="0">
                <a:solidFill>
                  <a:schemeClr val="bg1"/>
                </a:solidFill>
                <a:highlight>
                  <a:srgbClr val="000000"/>
                </a:highlight>
              </a:rPr>
              <a:t>Output demonstrating the concept of inferential statistics</a:t>
            </a:r>
            <a:br>
              <a:rPr lang="en-US" dirty="0">
                <a:solidFill>
                  <a:schemeClr val="bg1"/>
                </a:solidFill>
                <a:highlight>
                  <a:srgbClr val="000000"/>
                </a:highlight>
              </a:rPr>
            </a:br>
            <a:r>
              <a:rPr lang="en-US" sz="1800" dirty="0">
                <a:solidFill>
                  <a:schemeClr val="bg1"/>
                </a:solidFill>
                <a:highlight>
                  <a:srgbClr val="000000"/>
                </a:highlight>
              </a:rPr>
              <a:t>Example: z-score, confidence interval, standard error, margin of error</a:t>
            </a:r>
            <a:endParaRPr lang="en-US" dirty="0">
              <a:solidFill>
                <a:schemeClr val="bg1"/>
              </a:solidFill>
              <a:highlight>
                <a:srgbClr val="000000"/>
              </a:highlight>
            </a:endParaRPr>
          </a:p>
        </p:txBody>
      </p:sp>
    </p:spTree>
    <p:extLst>
      <p:ext uri="{BB962C8B-B14F-4D97-AF65-F5344CB8AC3E}">
        <p14:creationId xmlns:p14="http://schemas.microsoft.com/office/powerpoint/2010/main" val="2828887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1D660-CDB4-BB03-F9FB-388321CEE003}"/>
              </a:ext>
            </a:extLst>
          </p:cNvPr>
          <p:cNvSpPr>
            <a:spLocks noGrp="1"/>
          </p:cNvSpPr>
          <p:nvPr>
            <p:ph type="title"/>
          </p:nvPr>
        </p:nvSpPr>
        <p:spPr/>
        <p:txBody>
          <a:bodyPr>
            <a:normAutofit fontScale="90000"/>
          </a:bodyPr>
          <a:lstStyle/>
          <a:p>
            <a:r>
              <a:rPr lang="en-US" dirty="0"/>
              <a:t>FRAMEWORK USED FOR DATA ANALYSIS </a:t>
            </a:r>
          </a:p>
        </p:txBody>
      </p:sp>
      <p:sp>
        <p:nvSpPr>
          <p:cNvPr id="3" name="Content Placeholder 2">
            <a:extLst>
              <a:ext uri="{FF2B5EF4-FFF2-40B4-BE49-F238E27FC236}">
                <a16:creationId xmlns:a16="http://schemas.microsoft.com/office/drawing/2014/main" id="{10D87E32-BF1D-B2D8-06AF-ECD3EF6FAF31}"/>
              </a:ext>
            </a:extLst>
          </p:cNvPr>
          <p:cNvSpPr>
            <a:spLocks noGrp="1"/>
          </p:cNvSpPr>
          <p:nvPr>
            <p:ph idx="1"/>
          </p:nvPr>
        </p:nvSpPr>
        <p:spPr>
          <a:xfrm>
            <a:off x="1295402" y="2770137"/>
            <a:ext cx="9601196" cy="2181323"/>
          </a:xfrm>
        </p:spPr>
        <p:txBody>
          <a:bodyPr>
            <a:normAutofit/>
          </a:bodyPr>
          <a:lstStyle/>
          <a:p>
            <a:r>
              <a:rPr lang="en-US" sz="1800" dirty="0">
                <a:latin typeface="Times New Roman" panose="02020603050405020304" pitchFamily="18" charset="0"/>
                <a:cs typeface="Times New Roman" panose="02020603050405020304" pitchFamily="18" charset="0"/>
              </a:rPr>
              <a:t>Panda			: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used for Data Wrangling</a:t>
            </a:r>
            <a:endParaRPr lang="en-US" sz="1800" dirty="0">
              <a:latin typeface="Times New Roman" panose="02020603050405020304" pitchFamily="18" charset="0"/>
              <a:cs typeface="Times New Roman" panose="02020603050405020304" pitchFamily="18" charset="0"/>
            </a:endParaRPr>
          </a:p>
          <a:p>
            <a:r>
              <a:rPr lang="en-US" sz="1800" dirty="0" err="1">
                <a:latin typeface="Times New Roman" panose="02020603050405020304" pitchFamily="18" charset="0"/>
                <a:cs typeface="Times New Roman" panose="02020603050405020304" pitchFamily="18" charset="0"/>
              </a:rPr>
              <a:t>Scipy.stats</a:t>
            </a:r>
            <a:r>
              <a:rPr lang="en-US" sz="1800" dirty="0">
                <a:latin typeface="Times New Roman" panose="02020603050405020304" pitchFamily="18" charset="0"/>
                <a:cs typeface="Times New Roman" panose="02020603050405020304" pitchFamily="18" charset="0"/>
              </a:rPr>
              <a:t>		: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used for probabilistic distributions and statistical operations</a:t>
            </a:r>
          </a:p>
          <a:p>
            <a:r>
              <a:rPr lang="en-US" sz="1800" dirty="0">
                <a:latin typeface="Times New Roman" panose="02020603050405020304" pitchFamily="18" charset="0"/>
                <a:cs typeface="Times New Roman" panose="02020603050405020304" pitchFamily="18" charset="0"/>
              </a:rPr>
              <a:t>Seaborn		:	used for enhancing data visualization</a:t>
            </a:r>
          </a:p>
          <a:p>
            <a:r>
              <a:rPr lang="en-US" sz="1800" dirty="0">
                <a:latin typeface="Times New Roman" panose="02020603050405020304" pitchFamily="18" charset="0"/>
                <a:cs typeface="Times New Roman" panose="02020603050405020304" pitchFamily="18" charset="0"/>
              </a:rPr>
              <a:t>Math library	:	Used as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 set of built-in math functions, including an extensive math 							module, that allows you to perform mathematical tasks on numbers.</a:t>
            </a:r>
          </a:p>
          <a:p>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11378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F001B-64F9-495D-AEA3-E3764742F8F4}"/>
              </a:ext>
            </a:extLst>
          </p:cNvPr>
          <p:cNvSpPr>
            <a:spLocks noGrp="1"/>
          </p:cNvSpPr>
          <p:nvPr>
            <p:ph type="title"/>
          </p:nvPr>
        </p:nvSpPr>
        <p:spPr>
          <a:xfrm>
            <a:off x="2975092" y="762000"/>
            <a:ext cx="6241816" cy="537632"/>
          </a:xfrm>
        </p:spPr>
        <p:txBody>
          <a:bodyPr vert="horz" lIns="91440" tIns="45720" rIns="91440" bIns="45720" rtlCol="0" anchor="b">
            <a:normAutofit/>
          </a:bodyPr>
          <a:lstStyle/>
          <a:p>
            <a:r>
              <a:rPr lang="en-US" dirty="0"/>
              <a:t>CONCLUSION</a:t>
            </a:r>
          </a:p>
        </p:txBody>
      </p:sp>
      <p:sp>
        <p:nvSpPr>
          <p:cNvPr id="3" name="Text Placeholder 2">
            <a:extLst>
              <a:ext uri="{FF2B5EF4-FFF2-40B4-BE49-F238E27FC236}">
                <a16:creationId xmlns:a16="http://schemas.microsoft.com/office/drawing/2014/main" id="{CDA346C0-D253-452B-804F-FCA56557312C}"/>
              </a:ext>
            </a:extLst>
          </p:cNvPr>
          <p:cNvSpPr>
            <a:spLocks noGrp="1"/>
          </p:cNvSpPr>
          <p:nvPr>
            <p:ph type="body" sz="half" idx="2"/>
          </p:nvPr>
        </p:nvSpPr>
        <p:spPr>
          <a:xfrm>
            <a:off x="927100" y="1676400"/>
            <a:ext cx="10058400" cy="4140200"/>
          </a:xfrm>
        </p:spPr>
        <p:txBody>
          <a:bodyPr vert="horz" lIns="91440" tIns="45720" rIns="91440" bIns="45720" rtlCol="0" anchor="t">
            <a:normAutofit fontScale="92500" lnSpcReduction="20000"/>
          </a:bodyPr>
          <a:lstStyle/>
          <a:p>
            <a:pPr algn="just"/>
            <a:r>
              <a:rPr lang="en-US" sz="1600" b="1" dirty="0"/>
              <a:t>Key Information is Contained in Sustained Vowels</a:t>
            </a:r>
          </a:p>
          <a:p>
            <a:pPr algn="just"/>
            <a:r>
              <a:rPr lang="en-US" sz="1600" dirty="0"/>
              <a:t> Compared to single words and sentences, sustained vowels provide more PD-discriminative info.</a:t>
            </a:r>
          </a:p>
          <a:p>
            <a:pPr algn="just"/>
            <a:endParaRPr lang="en-US" sz="600" b="1" dirty="0"/>
          </a:p>
          <a:p>
            <a:pPr algn="just"/>
            <a:r>
              <a:rPr lang="en-US" sz="1600" b="1" dirty="0"/>
              <a:t>Metrics Analysis</a:t>
            </a:r>
          </a:p>
          <a:p>
            <a:pPr algn="just"/>
            <a:r>
              <a:rPr lang="en-US" sz="1600" dirty="0"/>
              <a:t>For data representation, metrics for central tendency and dispersion were investigated.</a:t>
            </a:r>
          </a:p>
          <a:p>
            <a:pPr algn="just"/>
            <a:endParaRPr lang="en-US" sz="600" dirty="0"/>
          </a:p>
          <a:p>
            <a:pPr algn="just"/>
            <a:r>
              <a:rPr lang="en-US" sz="1600" b="1" dirty="0"/>
              <a:t>Standard Deviation and Mean Stand Out</a:t>
            </a:r>
          </a:p>
          <a:p>
            <a:pPr algn="just"/>
            <a:r>
              <a:rPr lang="en-US" sz="1600" dirty="0"/>
              <a:t>The use of mean and standard deviation improves the generalization of prediction models.</a:t>
            </a:r>
          </a:p>
          <a:p>
            <a:pPr algn="just"/>
            <a:endParaRPr lang="en-US" sz="600" dirty="0"/>
          </a:p>
          <a:p>
            <a:pPr algn="just"/>
            <a:r>
              <a:rPr lang="en-US" sz="1600" b="1" dirty="0"/>
              <a:t>Summarizing Beats Individual</a:t>
            </a:r>
          </a:p>
          <a:p>
            <a:pPr algn="just"/>
            <a:r>
              <a:rPr lang="en-US" sz="1600" dirty="0"/>
              <a:t>Mean and standard deviation summaries are preferable than individual data samples.</a:t>
            </a:r>
          </a:p>
          <a:p>
            <a:pPr algn="just"/>
            <a:endParaRPr lang="en-US" sz="500" dirty="0"/>
          </a:p>
          <a:p>
            <a:pPr algn="just"/>
            <a:r>
              <a:rPr lang="en-US" sz="1600" b="1" dirty="0"/>
              <a:t>Effective Prediction Models </a:t>
            </a:r>
          </a:p>
          <a:p>
            <a:pPr algn="just"/>
            <a:r>
              <a:rPr lang="en-US" sz="1600" dirty="0"/>
              <a:t>With numerous recordings per participant, models that use the mean and standard deviation of vocal features enhance prediction accuracy.</a:t>
            </a:r>
          </a:p>
        </p:txBody>
      </p:sp>
    </p:spTree>
    <p:extLst>
      <p:ext uri="{BB962C8B-B14F-4D97-AF65-F5344CB8AC3E}">
        <p14:creationId xmlns:p14="http://schemas.microsoft.com/office/powerpoint/2010/main" val="2143445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9C25F3A-3CB8-8751-4397-12A05B2F718B}"/>
              </a:ext>
            </a:extLst>
          </p:cNvPr>
          <p:cNvSpPr>
            <a:spLocks noGrp="1"/>
          </p:cNvSpPr>
          <p:nvPr>
            <p:ph type="title"/>
          </p:nvPr>
        </p:nvSpPr>
        <p:spPr>
          <a:xfrm>
            <a:off x="1295402" y="982132"/>
            <a:ext cx="9601196" cy="1303867"/>
          </a:xfrm>
        </p:spPr>
        <p:txBody>
          <a:bodyPr>
            <a:normAutofit fontScale="90000"/>
          </a:bodyPr>
          <a:lstStyle/>
          <a:p>
            <a:r>
              <a:rPr lang="en-US" dirty="0"/>
              <a:t>REFERENCES (Harvard Referencing Style)</a:t>
            </a:r>
          </a:p>
        </p:txBody>
      </p:sp>
      <p:sp>
        <p:nvSpPr>
          <p:cNvPr id="11" name="Content Placeholder 2">
            <a:extLst>
              <a:ext uri="{FF2B5EF4-FFF2-40B4-BE49-F238E27FC236}">
                <a16:creationId xmlns:a16="http://schemas.microsoft.com/office/drawing/2014/main" id="{ED448490-D4A7-8981-4810-F2DCD7FF369A}"/>
              </a:ext>
            </a:extLst>
          </p:cNvPr>
          <p:cNvSpPr>
            <a:spLocks noGrp="1"/>
          </p:cNvSpPr>
          <p:nvPr>
            <p:ph idx="1"/>
          </p:nvPr>
        </p:nvSpPr>
        <p:spPr>
          <a:xfrm>
            <a:off x="1295401" y="2556932"/>
            <a:ext cx="9601196" cy="3318936"/>
          </a:xfrm>
        </p:spPr>
        <p:txBody>
          <a:bodyPr>
            <a:normAutofit fontScale="85000" lnSpcReduction="10000"/>
          </a:bodyPr>
          <a:lstStyle/>
          <a:p>
            <a:pPr>
              <a:lnSpc>
                <a:spcPct val="115000"/>
              </a:lnSpc>
              <a:spcAft>
                <a:spcPts val="1000"/>
              </a:spcAft>
            </a:pP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Dellwo</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 2023. </a:t>
            </a:r>
            <a:r>
              <a:rPr lang="en-US" sz="1800" i="1" kern="100" dirty="0">
                <a:effectLst/>
                <a:latin typeface="Times New Roman" panose="02020603050405020304" pitchFamily="18" charset="0"/>
                <a:ea typeface="Calibri" panose="020F0502020204030204" pitchFamily="34" charset="0"/>
                <a:cs typeface="Times New Roman" panose="02020603050405020304" pitchFamily="18" charset="0"/>
              </a:rPr>
              <a:t>What is Dopamine?.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[Online] </a:t>
            </a:r>
            <a:b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Available at: </a:t>
            </a:r>
            <a:r>
              <a:rPr lang="en-US" sz="1800" u="sng" kern="100" dirty="0">
                <a:effectLst/>
                <a:latin typeface="Times New Roman" panose="02020603050405020304" pitchFamily="18" charset="0"/>
                <a:ea typeface="Calibri" panose="020F0502020204030204" pitchFamily="34" charset="0"/>
                <a:cs typeface="Times New Roman" panose="02020603050405020304" pitchFamily="18" charset="0"/>
              </a:rPr>
              <a:t>https://www.verywellhealth.com/dopamine-5086831</a:t>
            </a: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10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Denison, J., 2023. </a:t>
            </a:r>
            <a:r>
              <a:rPr lang="en-US" sz="1800" i="1" kern="100" dirty="0">
                <a:effectLst/>
                <a:latin typeface="Times New Roman" panose="02020603050405020304" pitchFamily="18" charset="0"/>
                <a:ea typeface="Calibri" panose="020F0502020204030204" pitchFamily="34" charset="0"/>
                <a:cs typeface="Times New Roman" panose="02020603050405020304" pitchFamily="18" charset="0"/>
              </a:rPr>
              <a:t>S223 HIT140 FOUNDATIONS OF DATA SCIENCE.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[Online] </a:t>
            </a:r>
            <a:b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Available at: </a:t>
            </a:r>
            <a:r>
              <a:rPr lang="en-US" sz="1800" u="sng" kern="100" dirty="0">
                <a:effectLst/>
                <a:latin typeface="Times New Roman" panose="02020603050405020304" pitchFamily="18" charset="0"/>
                <a:ea typeface="Calibri" panose="020F0502020204030204" pitchFamily="34" charset="0"/>
                <a:cs typeface="Times New Roman" panose="02020603050405020304" pitchFamily="18" charset="0"/>
              </a:rPr>
              <a:t>https://online.cdu.edu.au/ultra/courses/_57259_1/outline/edit/document/_4961050_1?courseId=_57259_1&amp;view=content</a:t>
            </a: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1000"/>
              </a:spcAft>
            </a:pP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Freepik</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Company S.L. , 2010-2023. </a:t>
            </a:r>
            <a:r>
              <a:rPr lang="en-US" sz="1800" i="1" kern="100" dirty="0" err="1">
                <a:effectLst/>
                <a:latin typeface="Times New Roman" panose="02020603050405020304" pitchFamily="18" charset="0"/>
                <a:ea typeface="Calibri" panose="020F0502020204030204" pitchFamily="34" charset="0"/>
                <a:cs typeface="Times New Roman" panose="02020603050405020304" pitchFamily="18" charset="0"/>
              </a:rPr>
              <a:t>Freepik</a:t>
            </a:r>
            <a:r>
              <a:rPr lang="en-US" sz="1800" i="1"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[Online] </a:t>
            </a:r>
            <a:b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Available at: </a:t>
            </a:r>
            <a:r>
              <a:rPr lang="en-US" sz="1800" u="sng" kern="100" dirty="0">
                <a:effectLst/>
                <a:latin typeface="Times New Roman" panose="02020603050405020304" pitchFamily="18" charset="0"/>
                <a:ea typeface="Calibri" panose="020F0502020204030204" pitchFamily="34" charset="0"/>
                <a:cs typeface="Times New Roman" panose="02020603050405020304" pitchFamily="18" charset="0"/>
              </a:rPr>
              <a:t>https://www.freepik.com/free-vector/parkinson-disease-symptoms-infographic_9740796.htm</a:t>
            </a: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1000"/>
              </a:spcAft>
            </a:pP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jagroopofficial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2023. </a:t>
            </a:r>
            <a:r>
              <a:rPr lang="en-US" sz="1800" i="1" kern="100" dirty="0">
                <a:effectLst/>
                <a:latin typeface="Times New Roman" panose="02020603050405020304" pitchFamily="18" charset="0"/>
                <a:ea typeface="Calibri" panose="020F0502020204030204" pitchFamily="34" charset="0"/>
                <a:cs typeface="Times New Roman" panose="02020603050405020304" pitchFamily="18" charset="0"/>
              </a:rPr>
              <a:t>Data Wrangling in Python.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[Online] </a:t>
            </a:r>
            <a:b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Available at: </a:t>
            </a:r>
            <a:r>
              <a:rPr lang="en-US" sz="1800" u="sng" kern="100" dirty="0">
                <a:effectLst/>
                <a:latin typeface="Times New Roman" panose="02020603050405020304" pitchFamily="18" charset="0"/>
                <a:ea typeface="Calibri" panose="020F0502020204030204" pitchFamily="34" charset="0"/>
                <a:cs typeface="Times New Roman" panose="02020603050405020304" pitchFamily="18" charset="0"/>
              </a:rPr>
              <a:t>https://www.geeksforgeeks.org/data-wrangling-in-python/</a:t>
            </a: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1000"/>
              </a:spcAft>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550153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97B85-2894-99D7-4295-29F29D79162C}"/>
              </a:ext>
            </a:extLst>
          </p:cNvPr>
          <p:cNvSpPr>
            <a:spLocks noGrp="1"/>
          </p:cNvSpPr>
          <p:nvPr>
            <p:ph type="title"/>
          </p:nvPr>
        </p:nvSpPr>
        <p:spPr/>
        <p:txBody>
          <a:bodyPr/>
          <a:lstStyle/>
          <a:p>
            <a:r>
              <a:rPr lang="en-US" dirty="0"/>
              <a:t>REFERENCES (Contd.)</a:t>
            </a:r>
          </a:p>
        </p:txBody>
      </p:sp>
      <p:sp>
        <p:nvSpPr>
          <p:cNvPr id="5" name="Rectangle 2">
            <a:extLst>
              <a:ext uri="{FF2B5EF4-FFF2-40B4-BE49-F238E27FC236}">
                <a16:creationId xmlns:a16="http://schemas.microsoft.com/office/drawing/2014/main" id="{D0DD10B4-8330-5927-FB29-2A59F950AD2F}"/>
              </a:ext>
            </a:extLst>
          </p:cNvPr>
          <p:cNvSpPr>
            <a:spLocks noGrp="1" noChangeArrowheads="1"/>
          </p:cNvSpPr>
          <p:nvPr>
            <p:ph idx="1"/>
          </p:nvPr>
        </p:nvSpPr>
        <p:spPr bwMode="auto">
          <a:xfrm>
            <a:off x="1295401" y="2527696"/>
            <a:ext cx="9601196" cy="25738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15000"/>
              </a:lnSpc>
              <a:spcAft>
                <a:spcPts val="1000"/>
              </a:spcAft>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João Paulo Teixeira*, C. O. C. L., 2013. Vocal Acoustic Analysis – Jitter, Shimmer and HNR Parameters. </a:t>
            </a:r>
            <a:r>
              <a:rPr lang="en-US" sz="1400" i="1" kern="100" dirty="0">
                <a:effectLst/>
                <a:latin typeface="Times New Roman" panose="02020603050405020304" pitchFamily="18" charset="0"/>
                <a:ea typeface="Calibri" panose="020F0502020204030204" pitchFamily="34" charset="0"/>
                <a:cs typeface="Times New Roman" panose="02020603050405020304" pitchFamily="18" charset="0"/>
              </a:rPr>
              <a:t>Procedia Technology 9(5):1112-1122.</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1000"/>
              </a:spcAft>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NIH National Institute on Aging (NIA), 2022. </a:t>
            </a:r>
            <a:r>
              <a:rPr lang="en-US" sz="1400" i="1" kern="100" dirty="0">
                <a:effectLst/>
                <a:latin typeface="Times New Roman" panose="02020603050405020304" pitchFamily="18" charset="0"/>
                <a:ea typeface="Calibri" panose="020F0502020204030204" pitchFamily="34" charset="0"/>
                <a:cs typeface="Times New Roman" panose="02020603050405020304" pitchFamily="18" charset="0"/>
              </a:rPr>
              <a:t>Parkinson’s Disease: Causes, Symptoms, and Treatments. </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[Online] </a:t>
            </a:r>
            <a:b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b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Available at: </a:t>
            </a:r>
            <a:r>
              <a:rPr lang="en-US" sz="1400" u="sng" kern="100" dirty="0">
                <a:effectLst/>
                <a:latin typeface="Times New Roman" panose="02020603050405020304" pitchFamily="18" charset="0"/>
                <a:ea typeface="Calibri" panose="020F0502020204030204" pitchFamily="34" charset="0"/>
                <a:cs typeface="Times New Roman" panose="02020603050405020304" pitchFamily="18" charset="0"/>
              </a:rPr>
              <a:t>https://www.nia.nih.gov/health/parkinsons-disease</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1000"/>
              </a:spcAft>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Reeve, A. S. E. T. D., 2014. Ageing and </a:t>
            </a:r>
            <a:r>
              <a:rPr lang="en-US" sz="1400" kern="100" dirty="0" err="1">
                <a:effectLst/>
                <a:latin typeface="Times New Roman" panose="02020603050405020304" pitchFamily="18" charset="0"/>
                <a:ea typeface="Calibri" panose="020F0502020204030204" pitchFamily="34" charset="0"/>
                <a:cs typeface="Times New Roman" panose="02020603050405020304" pitchFamily="18" charset="0"/>
              </a:rPr>
              <a:t>Parkinsons</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 Disease: why is advancing age the biggest risk factor?. </a:t>
            </a:r>
            <a:r>
              <a:rPr lang="en-US" sz="1400" i="1" kern="100" dirty="0">
                <a:effectLst/>
                <a:latin typeface="Times New Roman" panose="02020603050405020304" pitchFamily="18" charset="0"/>
                <a:ea typeface="Calibri" panose="020F0502020204030204" pitchFamily="34" charset="0"/>
                <a:cs typeface="Times New Roman" panose="02020603050405020304" pitchFamily="18" charset="0"/>
              </a:rPr>
              <a:t>Ageing Res. Rev., </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Volume 14, pp. 19-30.</a:t>
            </a:r>
          </a:p>
          <a:p>
            <a:pPr>
              <a:lnSpc>
                <a:spcPct val="115000"/>
              </a:lnSpc>
              <a:spcAft>
                <a:spcPts val="1000"/>
              </a:spcAft>
            </a:pPr>
            <a:r>
              <a:rPr lang="en-US" sz="1400" kern="100" dirty="0" err="1">
                <a:effectLst/>
                <a:latin typeface="Times New Roman" panose="02020603050405020304" pitchFamily="18" charset="0"/>
                <a:ea typeface="Calibri" panose="020F0502020204030204" pitchFamily="34" charset="0"/>
                <a:cs typeface="Times New Roman" panose="02020603050405020304" pitchFamily="18" charset="0"/>
              </a:rPr>
              <a:t>Weenink</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 P. B. a. D., 2022. </a:t>
            </a:r>
            <a:r>
              <a:rPr lang="en-US" sz="1400" i="1" kern="100" dirty="0" err="1">
                <a:effectLst/>
                <a:latin typeface="Times New Roman" panose="02020603050405020304" pitchFamily="18" charset="0"/>
                <a:ea typeface="Calibri" panose="020F0502020204030204" pitchFamily="34" charset="0"/>
                <a:cs typeface="Times New Roman" panose="02020603050405020304" pitchFamily="18" charset="0"/>
              </a:rPr>
              <a:t>Praat</a:t>
            </a:r>
            <a:r>
              <a:rPr lang="en-US" sz="1400" i="1" kern="100" dirty="0">
                <a:effectLst/>
                <a:latin typeface="Times New Roman" panose="02020603050405020304" pitchFamily="18" charset="0"/>
                <a:ea typeface="Calibri" panose="020F0502020204030204" pitchFamily="34" charset="0"/>
                <a:cs typeface="Times New Roman" panose="02020603050405020304" pitchFamily="18" charset="0"/>
              </a:rPr>
              <a:t>: doing phonetics by computer. </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[Online] </a:t>
            </a:r>
            <a:b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b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Available at: </a:t>
            </a:r>
            <a:r>
              <a:rPr lang="en-US" sz="1400" u="sng" kern="100" dirty="0">
                <a:effectLst/>
                <a:latin typeface="Times New Roman" panose="02020603050405020304" pitchFamily="18" charset="0"/>
                <a:ea typeface="Calibri" panose="020F0502020204030204" pitchFamily="34" charset="0"/>
                <a:cs typeface="Times New Roman" panose="02020603050405020304" pitchFamily="18" charset="0"/>
              </a:rPr>
              <a:t>https://www.fon.hum.uva.nl/praat/</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992463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7DE69-9246-4C6D-B903-F8ACF4C0E855}"/>
              </a:ext>
            </a:extLst>
          </p:cNvPr>
          <p:cNvSpPr>
            <a:spLocks noGrp="1"/>
          </p:cNvSpPr>
          <p:nvPr>
            <p:ph type="title"/>
          </p:nvPr>
        </p:nvSpPr>
        <p:spPr>
          <a:xfrm>
            <a:off x="1295402" y="982132"/>
            <a:ext cx="9601196" cy="1303867"/>
          </a:xfrm>
        </p:spPr>
        <p:txBody>
          <a:bodyPr anchor="ctr">
            <a:normAutofit/>
          </a:bodyPr>
          <a:lstStyle/>
          <a:p>
            <a:r>
              <a:rPr lang="en-US" dirty="0"/>
              <a:t>INTRODUCTION</a:t>
            </a:r>
          </a:p>
        </p:txBody>
      </p:sp>
      <p:sp>
        <p:nvSpPr>
          <p:cNvPr id="4" name="Content Placeholder 3">
            <a:extLst>
              <a:ext uri="{FF2B5EF4-FFF2-40B4-BE49-F238E27FC236}">
                <a16:creationId xmlns:a16="http://schemas.microsoft.com/office/drawing/2014/main" id="{E8325B3C-0563-B4E6-EDA8-31B403CC4159}"/>
              </a:ext>
            </a:extLst>
          </p:cNvPr>
          <p:cNvSpPr>
            <a:spLocks noGrp="1"/>
          </p:cNvSpPr>
          <p:nvPr>
            <p:ph sz="half" idx="1"/>
          </p:nvPr>
        </p:nvSpPr>
        <p:spPr>
          <a:xfrm>
            <a:off x="1298447" y="2560320"/>
            <a:ext cx="6223229" cy="3310128"/>
          </a:xfrm>
        </p:spPr>
        <p:txBody>
          <a:bodyPr anchor="t">
            <a:normAutofit fontScale="92500"/>
          </a:bodyPr>
          <a:lstStyle/>
          <a:p>
            <a:pPr>
              <a:lnSpc>
                <a:spcPct val="90000"/>
              </a:lnSpc>
            </a:pPr>
            <a:r>
              <a:rPr lang="en-US" sz="1800" dirty="0"/>
              <a:t>Parkinson’s disease is a ‘movement disorder of the nervous system that gets worse over time’. </a:t>
            </a:r>
          </a:p>
          <a:p>
            <a:pPr>
              <a:lnSpc>
                <a:spcPct val="90000"/>
              </a:lnSpc>
            </a:pPr>
            <a:endParaRPr lang="en-US" sz="400" dirty="0"/>
          </a:p>
          <a:p>
            <a:pPr>
              <a:lnSpc>
                <a:spcPct val="90000"/>
              </a:lnSpc>
            </a:pPr>
            <a:r>
              <a:rPr lang="en-US" sz="1800" dirty="0"/>
              <a:t>It causes unintended or uncontrollable movements, such as shaking, stiffness, and difficulty with balance and coordination.</a:t>
            </a:r>
          </a:p>
          <a:p>
            <a:pPr>
              <a:lnSpc>
                <a:spcPct val="90000"/>
              </a:lnSpc>
            </a:pPr>
            <a:endParaRPr lang="en-US" sz="500" dirty="0"/>
          </a:p>
          <a:p>
            <a:pPr>
              <a:lnSpc>
                <a:spcPct val="90000"/>
              </a:lnSpc>
            </a:pPr>
            <a:r>
              <a:rPr lang="en-US" sz="1800" dirty="0"/>
              <a:t>Its common symptoms are tremors, rigidity, bradykinesia, and postural instability.</a:t>
            </a:r>
          </a:p>
          <a:p>
            <a:pPr>
              <a:lnSpc>
                <a:spcPct val="90000"/>
              </a:lnSpc>
            </a:pPr>
            <a:endParaRPr lang="en-US" sz="300" dirty="0"/>
          </a:p>
          <a:p>
            <a:pPr>
              <a:lnSpc>
                <a:spcPct val="90000"/>
              </a:lnSpc>
            </a:pPr>
            <a:r>
              <a:rPr lang="en-US" sz="1800" dirty="0"/>
              <a:t>There are notable figures who suffered from PD include the legendary boxer Muhammad Ali, the former U.S. president George H.W. Bush, the Back to the Future actor Michael J. Fox, the heavy metal legend Ozzy Osbourne, and the late Pope John Paul II.</a:t>
            </a:r>
          </a:p>
        </p:txBody>
      </p:sp>
      <p:pic>
        <p:nvPicPr>
          <p:cNvPr id="2050" name="Picture 2">
            <a:extLst>
              <a:ext uri="{FF2B5EF4-FFF2-40B4-BE49-F238E27FC236}">
                <a16:creationId xmlns:a16="http://schemas.microsoft.com/office/drawing/2014/main" id="{76E519DB-B04A-45EA-7F7F-B19548303FF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687072" y="2560320"/>
            <a:ext cx="3103244" cy="3310128"/>
          </a:xfrm>
          <a:prstGeom prst="rect">
            <a:avLst/>
          </a:prstGeom>
          <a:solidFill>
            <a:srgbClr val="FFFFFF"/>
          </a:solidFill>
        </p:spPr>
      </p:pic>
      <p:sp>
        <p:nvSpPr>
          <p:cNvPr id="5" name="TextBox 4">
            <a:extLst>
              <a:ext uri="{FF2B5EF4-FFF2-40B4-BE49-F238E27FC236}">
                <a16:creationId xmlns:a16="http://schemas.microsoft.com/office/drawing/2014/main" id="{8AE3B546-E990-F955-92D3-53EDF69964AF}"/>
              </a:ext>
            </a:extLst>
          </p:cNvPr>
          <p:cNvSpPr txBox="1"/>
          <p:nvPr/>
        </p:nvSpPr>
        <p:spPr>
          <a:xfrm>
            <a:off x="6134102" y="5741406"/>
            <a:ext cx="1184562" cy="258084"/>
          </a:xfrm>
          <a:prstGeom prst="rect">
            <a:avLst/>
          </a:prstGeom>
          <a:noFill/>
        </p:spPr>
        <p:txBody>
          <a:bodyPr wrap="square">
            <a:spAutoFit/>
          </a:bodyPr>
          <a:lstStyle/>
          <a:p>
            <a:pPr algn="just">
              <a:lnSpc>
                <a:spcPct val="115000"/>
              </a:lnSpc>
              <a:spcAft>
                <a:spcPts val="1000"/>
              </a:spcAft>
            </a:pPr>
            <a:r>
              <a:rPr lang="en-US" sz="1000" kern="100" dirty="0">
                <a:effectLst/>
                <a:latin typeface="Times New Roman" panose="02020603050405020304" pitchFamily="18" charset="0"/>
                <a:ea typeface="Calibri" panose="020F0502020204030204" pitchFamily="34" charset="0"/>
                <a:cs typeface="Times New Roman" panose="02020603050405020304" pitchFamily="18" charset="0"/>
              </a:rPr>
              <a:t>(Denison, 2023)</a:t>
            </a:r>
            <a:endParaRPr lang="en-US" sz="10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6A1D9AD1-31BB-64BA-CAD8-8757A9B03ED7}"/>
              </a:ext>
            </a:extLst>
          </p:cNvPr>
          <p:cNvSpPr txBox="1"/>
          <p:nvPr/>
        </p:nvSpPr>
        <p:spPr>
          <a:xfrm>
            <a:off x="8745992" y="5930689"/>
            <a:ext cx="2187199" cy="241541"/>
          </a:xfrm>
          <a:prstGeom prst="rect">
            <a:avLst/>
          </a:prstGeom>
          <a:noFill/>
        </p:spPr>
        <p:txBody>
          <a:bodyPr wrap="square">
            <a:spAutoFit/>
          </a:bodyPr>
          <a:lstStyle/>
          <a:p>
            <a:pPr algn="just">
              <a:lnSpc>
                <a:spcPct val="115000"/>
              </a:lnSpc>
              <a:spcAft>
                <a:spcPts val="1000"/>
              </a:spcAft>
            </a:pPr>
            <a:r>
              <a:rPr lang="en-US" sz="900" kern="1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900" kern="100" dirty="0" err="1">
                <a:effectLst/>
                <a:latin typeface="Times New Roman" panose="02020603050405020304" pitchFamily="18" charset="0"/>
                <a:ea typeface="Calibri" panose="020F0502020204030204" pitchFamily="34" charset="0"/>
                <a:cs typeface="Times New Roman" panose="02020603050405020304" pitchFamily="18" charset="0"/>
              </a:rPr>
              <a:t>Src</a:t>
            </a:r>
            <a:r>
              <a:rPr lang="en-US" sz="9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900" kern="100" dirty="0" err="1">
                <a:effectLst/>
                <a:latin typeface="Times New Roman" panose="02020603050405020304" pitchFamily="18" charset="0"/>
                <a:ea typeface="Calibri" panose="020F0502020204030204" pitchFamily="34" charset="0"/>
                <a:cs typeface="Times New Roman" panose="02020603050405020304" pitchFamily="18" charset="0"/>
              </a:rPr>
              <a:t>Freepik</a:t>
            </a:r>
            <a:r>
              <a:rPr lang="en-US" sz="900" kern="100" dirty="0">
                <a:effectLst/>
                <a:latin typeface="Times New Roman" panose="02020603050405020304" pitchFamily="18" charset="0"/>
                <a:ea typeface="Calibri" panose="020F0502020204030204" pitchFamily="34" charset="0"/>
                <a:cs typeface="Times New Roman" panose="02020603050405020304" pitchFamily="18" charset="0"/>
              </a:rPr>
              <a:t> Company S.L. , 2010-2023)</a:t>
            </a:r>
            <a:endParaRPr lang="en-US" sz="9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26498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3A3B441-48BF-6C8C-9A67-60EEFF56F09B}"/>
              </a:ext>
            </a:extLst>
          </p:cNvPr>
          <p:cNvSpPr>
            <a:spLocks noGrp="1"/>
          </p:cNvSpPr>
          <p:nvPr>
            <p:ph type="title"/>
          </p:nvPr>
        </p:nvSpPr>
        <p:spPr>
          <a:xfrm>
            <a:off x="1295402" y="982132"/>
            <a:ext cx="9601196" cy="1303867"/>
          </a:xfrm>
        </p:spPr>
        <p:txBody>
          <a:bodyPr/>
          <a:lstStyle/>
          <a:p>
            <a:r>
              <a:rPr lang="en-US" dirty="0"/>
              <a:t>INTRODUCTION (Contd.)</a:t>
            </a:r>
          </a:p>
        </p:txBody>
      </p:sp>
      <p:sp>
        <p:nvSpPr>
          <p:cNvPr id="14" name="Text Placeholder 2">
            <a:extLst>
              <a:ext uri="{FF2B5EF4-FFF2-40B4-BE49-F238E27FC236}">
                <a16:creationId xmlns:a16="http://schemas.microsoft.com/office/drawing/2014/main" id="{520BB855-D932-3B3A-C109-2028526A09BF}"/>
              </a:ext>
            </a:extLst>
          </p:cNvPr>
          <p:cNvSpPr>
            <a:spLocks noGrp="1"/>
          </p:cNvSpPr>
          <p:nvPr>
            <p:ph idx="1"/>
          </p:nvPr>
        </p:nvSpPr>
        <p:spPr>
          <a:xfrm>
            <a:off x="1295401" y="2556932"/>
            <a:ext cx="9601196" cy="3318936"/>
          </a:xfrm>
        </p:spPr>
        <p:txBody>
          <a:bodyPr anchor="t">
            <a:normAutofit/>
          </a:bodyPr>
          <a:lstStyle/>
          <a:p>
            <a:r>
              <a:rPr lang="en-US" dirty="0"/>
              <a:t>Since there is no effective treatment for Parkinson's disease, but interest in finding a cure is growing.</a:t>
            </a:r>
          </a:p>
          <a:p>
            <a:r>
              <a:rPr lang="en-US" dirty="0"/>
              <a:t>Analyzing a person's speech data acquired from various kinds of sound recordings is one way that might be possible approach to cure it.  Through the non-invasive analysis of a person's voice's numerous frequency-based properties, symptoms can be identified.</a:t>
            </a:r>
          </a:p>
          <a:p>
            <a:endParaRPr lang="en-US" dirty="0"/>
          </a:p>
        </p:txBody>
      </p:sp>
    </p:spTree>
    <p:extLst>
      <p:ext uri="{BB962C8B-B14F-4D97-AF65-F5344CB8AC3E}">
        <p14:creationId xmlns:p14="http://schemas.microsoft.com/office/powerpoint/2010/main" val="429669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6EF3E-09FD-7EE7-8073-A93D4B138C10}"/>
              </a:ext>
            </a:extLst>
          </p:cNvPr>
          <p:cNvSpPr>
            <a:spLocks noGrp="1"/>
          </p:cNvSpPr>
          <p:nvPr>
            <p:ph type="title"/>
          </p:nvPr>
        </p:nvSpPr>
        <p:spPr/>
        <p:txBody>
          <a:bodyPr/>
          <a:lstStyle/>
          <a:p>
            <a:r>
              <a:rPr lang="en-US" dirty="0"/>
              <a:t>ANALYZATION OF DATASET</a:t>
            </a:r>
          </a:p>
        </p:txBody>
      </p:sp>
      <p:sp>
        <p:nvSpPr>
          <p:cNvPr id="3" name="Content Placeholder 2">
            <a:extLst>
              <a:ext uri="{FF2B5EF4-FFF2-40B4-BE49-F238E27FC236}">
                <a16:creationId xmlns:a16="http://schemas.microsoft.com/office/drawing/2014/main" id="{ABDD961B-473A-5153-724A-E1AF3F3DFC7B}"/>
              </a:ext>
            </a:extLst>
          </p:cNvPr>
          <p:cNvSpPr>
            <a:spLocks noGrp="1"/>
          </p:cNvSpPr>
          <p:nvPr>
            <p:ph idx="1"/>
          </p:nvPr>
        </p:nvSpPr>
        <p:spPr>
          <a:xfrm>
            <a:off x="1295402" y="2964896"/>
            <a:ext cx="9601196" cy="2338625"/>
          </a:xfrm>
        </p:spPr>
        <p:txBody>
          <a:bodyPr>
            <a:normAutofit fontScale="92500" lnSpcReduction="20000"/>
          </a:bodyPr>
          <a:lstStyle/>
          <a:p>
            <a:pPr marL="0" indent="0">
              <a:buNone/>
            </a:pPr>
            <a:r>
              <a:rPr lang="en-US" dirty="0"/>
              <a:t>Dataset 1, which is </a:t>
            </a:r>
            <a:r>
              <a:rPr lang="en-US" b="1" dirty="0"/>
              <a:t>po1_data.txt, </a:t>
            </a:r>
            <a:r>
              <a:rPr lang="en-US" dirty="0"/>
              <a:t>is a data that focuses on analyzing a set of acoustic measurement data extracted from the voice samples of people suffering from Parkinson’s and, from those who were healthy.</a:t>
            </a:r>
          </a:p>
          <a:p>
            <a:pPr marL="0" indent="0">
              <a:buNone/>
            </a:pPr>
            <a:endParaRPr lang="en-US" dirty="0"/>
          </a:p>
          <a:p>
            <a:pPr marL="0" indent="0">
              <a:buNone/>
            </a:pPr>
            <a:r>
              <a:rPr lang="en-US" dirty="0"/>
              <a:t>The main objectives of this analysis are to examine the effects of Parkinson's disease on a limited collection of Jitter and Shimmer voice indicators and to compare the speech patterns of men and women in noisy and quiet environment.</a:t>
            </a:r>
          </a:p>
        </p:txBody>
      </p:sp>
    </p:spTree>
    <p:extLst>
      <p:ext uri="{BB962C8B-B14F-4D97-AF65-F5344CB8AC3E}">
        <p14:creationId xmlns:p14="http://schemas.microsoft.com/office/powerpoint/2010/main" val="3996186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52859-EF7B-FBF6-56DA-4472656B9025}"/>
              </a:ext>
            </a:extLst>
          </p:cNvPr>
          <p:cNvSpPr>
            <a:spLocks noGrp="1"/>
          </p:cNvSpPr>
          <p:nvPr>
            <p:ph type="title"/>
          </p:nvPr>
        </p:nvSpPr>
        <p:spPr/>
        <p:txBody>
          <a:bodyPr>
            <a:normAutofit fontScale="90000"/>
          </a:bodyPr>
          <a:lstStyle/>
          <a:p>
            <a:r>
              <a:rPr lang="en-US" dirty="0"/>
              <a:t>ANALYZATION OF DATASET (Contd.)</a:t>
            </a:r>
          </a:p>
        </p:txBody>
      </p:sp>
      <p:sp>
        <p:nvSpPr>
          <p:cNvPr id="3" name="Content Placeholder 2">
            <a:extLst>
              <a:ext uri="{FF2B5EF4-FFF2-40B4-BE49-F238E27FC236}">
                <a16:creationId xmlns:a16="http://schemas.microsoft.com/office/drawing/2014/main" id="{A9C297A7-D07E-CEA6-8CE3-6442A23A1A7C}"/>
              </a:ext>
            </a:extLst>
          </p:cNvPr>
          <p:cNvSpPr>
            <a:spLocks noGrp="1"/>
          </p:cNvSpPr>
          <p:nvPr>
            <p:ph idx="1"/>
          </p:nvPr>
        </p:nvSpPr>
        <p:spPr>
          <a:xfrm>
            <a:off x="1295402" y="2513388"/>
            <a:ext cx="9749970" cy="3713240"/>
          </a:xfrm>
        </p:spPr>
        <p:txBody>
          <a:bodyPr>
            <a:normAutofit fontScale="92500" lnSpcReduction="10000"/>
          </a:bodyPr>
          <a:lstStyle/>
          <a:p>
            <a:pPr>
              <a:spcBef>
                <a:spcPts val="0"/>
              </a:spcBef>
            </a:pPr>
            <a:r>
              <a:rPr lang="en-US" dirty="0"/>
              <a:t>Total data collection from age 36 to 85					: 40</a:t>
            </a:r>
          </a:p>
          <a:p>
            <a:pPr lvl="1">
              <a:spcBef>
                <a:spcPts val="0"/>
              </a:spcBef>
            </a:pPr>
            <a:r>
              <a:rPr lang="en-US" sz="1600" dirty="0"/>
              <a:t>The one who suffer from Parkinson							: 20</a:t>
            </a:r>
          </a:p>
          <a:p>
            <a:pPr lvl="1">
              <a:spcBef>
                <a:spcPts val="0"/>
              </a:spcBef>
            </a:pPr>
            <a:r>
              <a:rPr lang="en-US" sz="1600" dirty="0"/>
              <a:t>The one who are healthy									: 20</a:t>
            </a:r>
          </a:p>
          <a:p>
            <a:pPr>
              <a:spcBef>
                <a:spcPts val="0"/>
              </a:spcBef>
            </a:pPr>
            <a:r>
              <a:rPr lang="en-US" dirty="0"/>
              <a:t>Total voice samples extracted from each individual		: 26</a:t>
            </a:r>
          </a:p>
          <a:p>
            <a:pPr>
              <a:spcBef>
                <a:spcPts val="0"/>
              </a:spcBef>
            </a:pPr>
            <a:r>
              <a:rPr lang="en-US" dirty="0"/>
              <a:t>Feature for each sample:</a:t>
            </a:r>
          </a:p>
          <a:p>
            <a:pPr lvl="1">
              <a:spcBef>
                <a:spcPts val="0"/>
              </a:spcBef>
            </a:pPr>
            <a:r>
              <a:rPr lang="en-US" sz="1600" dirty="0"/>
              <a:t>Jitter</a:t>
            </a:r>
          </a:p>
          <a:p>
            <a:pPr lvl="1">
              <a:spcBef>
                <a:spcPts val="0"/>
              </a:spcBef>
            </a:pPr>
            <a:r>
              <a:rPr lang="en-US" sz="1600" dirty="0"/>
              <a:t>Shimmer</a:t>
            </a:r>
          </a:p>
          <a:p>
            <a:pPr lvl="1">
              <a:spcBef>
                <a:spcPts val="0"/>
              </a:spcBef>
              <a:spcAft>
                <a:spcPts val="0"/>
              </a:spcAft>
            </a:pPr>
            <a:r>
              <a:rPr lang="en-US" sz="1600" dirty="0"/>
              <a:t>Harmonicity</a:t>
            </a:r>
          </a:p>
          <a:p>
            <a:pPr lvl="1">
              <a:spcBef>
                <a:spcPts val="0"/>
              </a:spcBef>
              <a:spcAft>
                <a:spcPts val="0"/>
              </a:spcAft>
            </a:pPr>
            <a:endParaRPr lang="en-US" sz="900" dirty="0"/>
          </a:p>
          <a:p>
            <a:pPr lvl="1">
              <a:spcBef>
                <a:spcPts val="0"/>
              </a:spcBef>
            </a:pPr>
            <a:r>
              <a:rPr lang="en-US" sz="1600" dirty="0"/>
              <a:t>Pitch</a:t>
            </a:r>
          </a:p>
          <a:p>
            <a:pPr lvl="1">
              <a:spcBef>
                <a:spcPts val="0"/>
              </a:spcBef>
            </a:pPr>
            <a:r>
              <a:rPr lang="en-US" sz="1600" dirty="0"/>
              <a:t>Pulse</a:t>
            </a:r>
          </a:p>
          <a:p>
            <a:pPr lvl="1">
              <a:spcBef>
                <a:spcPts val="0"/>
              </a:spcBef>
            </a:pPr>
            <a:r>
              <a:rPr lang="en-US" sz="1600" dirty="0"/>
              <a:t>Voice</a:t>
            </a:r>
          </a:p>
          <a:p>
            <a:pPr>
              <a:spcBef>
                <a:spcPts val="0"/>
              </a:spcBef>
            </a:pPr>
            <a:endParaRPr lang="en-US" sz="1800" kern="100" dirty="0">
              <a:effectLst/>
              <a:ea typeface="Calibri" panose="020F0502020204030204" pitchFamily="34" charset="0"/>
              <a:cs typeface="Times New Roman" panose="02020603050405020304" pitchFamily="18" charset="0"/>
            </a:endParaRPr>
          </a:p>
          <a:p>
            <a:pPr lvl="1">
              <a:spcBef>
                <a:spcPts val="0"/>
              </a:spcBef>
            </a:pPr>
            <a:endParaRPr lang="en-US" sz="1600" dirty="0"/>
          </a:p>
        </p:txBody>
      </p:sp>
    </p:spTree>
    <p:extLst>
      <p:ext uri="{BB962C8B-B14F-4D97-AF65-F5344CB8AC3E}">
        <p14:creationId xmlns:p14="http://schemas.microsoft.com/office/powerpoint/2010/main" val="2439260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52859-EF7B-FBF6-56DA-4472656B9025}"/>
              </a:ext>
            </a:extLst>
          </p:cNvPr>
          <p:cNvSpPr>
            <a:spLocks noGrp="1"/>
          </p:cNvSpPr>
          <p:nvPr>
            <p:ph type="title"/>
          </p:nvPr>
        </p:nvSpPr>
        <p:spPr/>
        <p:txBody>
          <a:bodyPr>
            <a:normAutofit fontScale="90000"/>
          </a:bodyPr>
          <a:lstStyle/>
          <a:p>
            <a:r>
              <a:rPr lang="en-US" dirty="0"/>
              <a:t>ANALYZATION OF DATASET (Contd.)</a:t>
            </a:r>
          </a:p>
        </p:txBody>
      </p:sp>
      <p:sp>
        <p:nvSpPr>
          <p:cNvPr id="7" name="TextBox 6">
            <a:extLst>
              <a:ext uri="{FF2B5EF4-FFF2-40B4-BE49-F238E27FC236}">
                <a16:creationId xmlns:a16="http://schemas.microsoft.com/office/drawing/2014/main" id="{374E4694-DD19-2B4A-7692-F0BDDA079260}"/>
              </a:ext>
            </a:extLst>
          </p:cNvPr>
          <p:cNvSpPr txBox="1"/>
          <p:nvPr/>
        </p:nvSpPr>
        <p:spPr>
          <a:xfrm>
            <a:off x="1413164" y="2757055"/>
            <a:ext cx="9483434" cy="2031325"/>
          </a:xfrm>
          <a:prstGeom prst="rect">
            <a:avLst/>
          </a:prstGeom>
          <a:noFill/>
        </p:spPr>
        <p:txBody>
          <a:bodyPr wrap="square" rtlCol="0">
            <a:spAutoFit/>
          </a:bodyPr>
          <a:lstStyle/>
          <a:p>
            <a:pPr>
              <a:spcBef>
                <a:spcPts val="0"/>
              </a:spcBef>
            </a:pPr>
            <a:r>
              <a:rPr lang="en-US" kern="100" dirty="0">
                <a:ea typeface="Calibri" panose="020F0502020204030204" pitchFamily="34" charset="0"/>
                <a:cs typeface="Times New Roman" panose="02020603050405020304" pitchFamily="18" charset="0"/>
              </a:rPr>
              <a:t>T</a:t>
            </a:r>
            <a:r>
              <a:rPr lang="en-US" kern="100" dirty="0">
                <a:effectLst/>
                <a:ea typeface="Calibri" panose="020F0502020204030204" pitchFamily="34" charset="0"/>
                <a:cs typeface="Times New Roman" panose="02020603050405020304" pitchFamily="18" charset="0"/>
              </a:rPr>
              <a:t>o measure above features, a rating scale was used called as the Unified Parkinson’s Disease Rating Scale (UPDRS). The UPDRS score that is assigned to the subject by a physician via a medical examination to determine the severity and progression of Parkinson’s disease.</a:t>
            </a:r>
          </a:p>
          <a:p>
            <a:pPr>
              <a:spcBef>
                <a:spcPts val="0"/>
              </a:spcBef>
            </a:pPr>
            <a:r>
              <a:rPr lang="en-US" kern="100" dirty="0">
                <a:effectLst/>
                <a:ea typeface="Calibri" panose="020F0502020204030204" pitchFamily="34" charset="0"/>
                <a:cs typeface="Times New Roman" panose="02020603050405020304" pitchFamily="18" charset="0"/>
              </a:rPr>
              <a:t> </a:t>
            </a:r>
          </a:p>
          <a:p>
            <a:pPr>
              <a:spcBef>
                <a:spcPts val="0"/>
              </a:spcBef>
            </a:pPr>
            <a:r>
              <a:rPr lang="en-US" kern="100" dirty="0">
                <a:effectLst/>
                <a:ea typeface="Calibri" panose="020F0502020204030204" pitchFamily="34" charset="0"/>
                <a:cs typeface="Times New Roman" panose="02020603050405020304" pitchFamily="18" charset="0"/>
              </a:rPr>
              <a:t>The Parkinson’s Disease Indicator:</a:t>
            </a:r>
          </a:p>
          <a:p>
            <a:pPr lvl="2">
              <a:spcBef>
                <a:spcPts val="0"/>
              </a:spcBef>
            </a:pPr>
            <a:r>
              <a:rPr lang="en-US" b="0" i="0" u="none" strike="noStrike" baseline="0" dirty="0">
                <a:solidFill>
                  <a:srgbClr val="000000"/>
                </a:solidFill>
              </a:rPr>
              <a:t>Value “1” indicates a subject suffering from PD</a:t>
            </a:r>
          </a:p>
          <a:p>
            <a:pPr lvl="2">
              <a:spcBef>
                <a:spcPts val="0"/>
              </a:spcBef>
            </a:pPr>
            <a:r>
              <a:rPr lang="en-US" b="0" i="0" u="none" strike="noStrike" baseline="0" dirty="0">
                <a:solidFill>
                  <a:srgbClr val="000000"/>
                </a:solidFill>
              </a:rPr>
              <a:t>Value “0” indicates a healthy subject.	</a:t>
            </a:r>
          </a:p>
        </p:txBody>
      </p:sp>
    </p:spTree>
    <p:extLst>
      <p:ext uri="{BB962C8B-B14F-4D97-AF65-F5344CB8AC3E}">
        <p14:creationId xmlns:p14="http://schemas.microsoft.com/office/powerpoint/2010/main" val="2182790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16AA9-EF11-D7EA-FB9F-9733A818EC74}"/>
              </a:ext>
            </a:extLst>
          </p:cNvPr>
          <p:cNvSpPr>
            <a:spLocks noGrp="1"/>
          </p:cNvSpPr>
          <p:nvPr>
            <p:ph type="title"/>
          </p:nvPr>
        </p:nvSpPr>
        <p:spPr/>
        <p:txBody>
          <a:bodyPr/>
          <a:lstStyle/>
          <a:p>
            <a:r>
              <a:rPr lang="en-US" dirty="0"/>
              <a:t>JITTER</a:t>
            </a:r>
          </a:p>
        </p:txBody>
      </p:sp>
      <p:graphicFrame>
        <p:nvGraphicFramePr>
          <p:cNvPr id="4" name="Table 4">
            <a:extLst>
              <a:ext uri="{FF2B5EF4-FFF2-40B4-BE49-F238E27FC236}">
                <a16:creationId xmlns:a16="http://schemas.microsoft.com/office/drawing/2014/main" id="{C14280B6-83C8-BE77-EF09-AD94C9DEC864}"/>
              </a:ext>
            </a:extLst>
          </p:cNvPr>
          <p:cNvGraphicFramePr>
            <a:graphicFrameLocks noGrp="1"/>
          </p:cNvGraphicFramePr>
          <p:nvPr>
            <p:extLst>
              <p:ext uri="{D42A27DB-BD31-4B8C-83A1-F6EECF244321}">
                <p14:modId xmlns:p14="http://schemas.microsoft.com/office/powerpoint/2010/main" val="593132947"/>
              </p:ext>
            </p:extLst>
          </p:nvPr>
        </p:nvGraphicFramePr>
        <p:xfrm>
          <a:off x="1987550" y="3260271"/>
          <a:ext cx="8128000" cy="1854200"/>
        </p:xfrm>
        <a:graphic>
          <a:graphicData uri="http://schemas.openxmlformats.org/drawingml/2006/table">
            <a:tbl>
              <a:tblPr firstRow="1" bandRow="1">
                <a:tableStyleId>{BDBED569-4797-4DF1-A0F4-6AAB3CD982D8}</a:tableStyleId>
              </a:tblPr>
              <a:tblGrid>
                <a:gridCol w="1669143">
                  <a:extLst>
                    <a:ext uri="{9D8B030D-6E8A-4147-A177-3AD203B41FA5}">
                      <a16:colId xmlns:a16="http://schemas.microsoft.com/office/drawing/2014/main" val="1322229764"/>
                    </a:ext>
                  </a:extLst>
                </a:gridCol>
                <a:gridCol w="6458857">
                  <a:extLst>
                    <a:ext uri="{9D8B030D-6E8A-4147-A177-3AD203B41FA5}">
                      <a16:colId xmlns:a16="http://schemas.microsoft.com/office/drawing/2014/main" val="4116821374"/>
                    </a:ext>
                  </a:extLst>
                </a:gridCol>
              </a:tblGrid>
              <a:tr h="370840">
                <a:tc>
                  <a:txBody>
                    <a:bodyPr/>
                    <a:lstStyle/>
                    <a:p>
                      <a:r>
                        <a:rPr lang="en-US" b="1" dirty="0"/>
                        <a:t>Jitter </a:t>
                      </a:r>
                    </a:p>
                  </a:txBody>
                  <a:tcPr/>
                </a:tc>
                <a:tc>
                  <a:txBody>
                    <a:bodyPr/>
                    <a:lstStyle/>
                    <a:p>
                      <a:r>
                        <a:rPr lang="en-US" b="0" dirty="0"/>
                        <a:t>In percentage</a:t>
                      </a:r>
                    </a:p>
                  </a:txBody>
                  <a:tcPr/>
                </a:tc>
                <a:extLst>
                  <a:ext uri="{0D108BD9-81ED-4DB2-BD59-A6C34878D82A}">
                    <a16:rowId xmlns:a16="http://schemas.microsoft.com/office/drawing/2014/main" val="192425968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u="none" strike="noStrike" kern="1200" baseline="0" dirty="0">
                          <a:solidFill>
                            <a:schemeClr val="dk1"/>
                          </a:solidFill>
                        </a:rPr>
                        <a:t>Absolute jitter </a:t>
                      </a:r>
                      <a:endParaRPr lang="en-US" sz="1800" b="1" i="0" u="none" strike="noStrike" kern="1200" baseline="0" dirty="0">
                        <a:solidFill>
                          <a:schemeClr val="dk1"/>
                        </a:solidFill>
                        <a:latin typeface="+mn-lt"/>
                        <a:ea typeface="+mn-ea"/>
                        <a:cs typeface="+mn-cs"/>
                      </a:endParaRPr>
                    </a:p>
                  </a:txBody>
                  <a:tcPr/>
                </a:tc>
                <a:tc>
                  <a:txBody>
                    <a:bodyPr/>
                    <a:lstStyle/>
                    <a:p>
                      <a:r>
                        <a:rPr lang="en-US" dirty="0"/>
                        <a:t>In microseconds (µs)</a:t>
                      </a:r>
                    </a:p>
                  </a:txBody>
                  <a:tcPr/>
                </a:tc>
                <a:extLst>
                  <a:ext uri="{0D108BD9-81ED-4DB2-BD59-A6C34878D82A}">
                    <a16:rowId xmlns:a16="http://schemas.microsoft.com/office/drawing/2014/main" val="806106992"/>
                  </a:ext>
                </a:extLst>
              </a:tr>
              <a:tr h="370840">
                <a:tc>
                  <a:txBody>
                    <a:bodyPr/>
                    <a:lstStyle/>
                    <a:p>
                      <a:r>
                        <a:rPr lang="en-US" sz="1800" b="1" u="none" strike="noStrike" kern="1200" baseline="0" dirty="0">
                          <a:solidFill>
                            <a:schemeClr val="dk1"/>
                          </a:solidFill>
                        </a:rPr>
                        <a:t>Jitter </a:t>
                      </a:r>
                      <a:endParaRPr lang="en-US" b="1" dirty="0"/>
                    </a:p>
                  </a:txBody>
                  <a:tcPr/>
                </a:tc>
                <a:tc>
                  <a:txBody>
                    <a:bodyPr/>
                    <a:lstStyle/>
                    <a:p>
                      <a:r>
                        <a:rPr lang="en-US" dirty="0"/>
                        <a:t>Relative </a:t>
                      </a:r>
                      <a:r>
                        <a:rPr lang="en-US" sz="1800" b="0" u="none" strike="noStrike" kern="1200" baseline="0" dirty="0">
                          <a:solidFill>
                            <a:schemeClr val="dk1"/>
                          </a:solidFill>
                        </a:rPr>
                        <a:t>amplitude perturbation (</a:t>
                      </a:r>
                      <a:r>
                        <a:rPr lang="en-US" sz="1800" b="0" u="none" strike="noStrike" kern="1200" baseline="0" dirty="0" err="1">
                          <a:solidFill>
                            <a:schemeClr val="dk1"/>
                          </a:solidFill>
                        </a:rPr>
                        <a:t>r.a.p</a:t>
                      </a:r>
                      <a:r>
                        <a:rPr lang="en-US" sz="1800" b="0" u="none" strike="noStrike" kern="1200" baseline="0" dirty="0">
                          <a:solidFill>
                            <a:schemeClr val="dk1"/>
                          </a:solidFill>
                        </a:rPr>
                        <a:t>.)</a:t>
                      </a:r>
                      <a:endParaRPr lang="en-US" dirty="0"/>
                    </a:p>
                  </a:txBody>
                  <a:tcPr/>
                </a:tc>
                <a:extLst>
                  <a:ext uri="{0D108BD9-81ED-4DB2-BD59-A6C34878D82A}">
                    <a16:rowId xmlns:a16="http://schemas.microsoft.com/office/drawing/2014/main" val="99716328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u="none" strike="noStrike" kern="1200" baseline="0" dirty="0">
                          <a:solidFill>
                            <a:schemeClr val="dk1"/>
                          </a:solidFill>
                        </a:rPr>
                        <a:t>Jitter </a:t>
                      </a:r>
                      <a:endParaRPr lang="en-US" sz="1800" b="1" i="0" u="none" strike="noStrike" kern="1200" baseline="0" dirty="0">
                        <a:solidFill>
                          <a:schemeClr val="dk1"/>
                        </a:solidFill>
                        <a:latin typeface="+mn-lt"/>
                        <a:ea typeface="+mn-ea"/>
                        <a:cs typeface="+mn-cs"/>
                      </a:endParaRPr>
                    </a:p>
                  </a:txBody>
                  <a:tcPr/>
                </a:tc>
                <a:tc>
                  <a:txBody>
                    <a:bodyPr/>
                    <a:lstStyle/>
                    <a:p>
                      <a:r>
                        <a:rPr lang="en-US" sz="1800" b="0" u="none" strike="noStrike" kern="1200" baseline="0" dirty="0">
                          <a:solidFill>
                            <a:schemeClr val="dk1"/>
                          </a:solidFill>
                        </a:rPr>
                        <a:t>5-point period perturbation quotient (p.p.q.5) 	</a:t>
                      </a:r>
                      <a:endParaRPr lang="en-US" dirty="0"/>
                    </a:p>
                  </a:txBody>
                  <a:tcPr/>
                </a:tc>
                <a:extLst>
                  <a:ext uri="{0D108BD9-81ED-4DB2-BD59-A6C34878D82A}">
                    <a16:rowId xmlns:a16="http://schemas.microsoft.com/office/drawing/2014/main" val="2855054281"/>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u="none" strike="noStrike" kern="1200" baseline="0" dirty="0">
                          <a:solidFill>
                            <a:schemeClr val="dk1"/>
                          </a:solidFill>
                        </a:rPr>
                        <a:t>Jitter 	</a:t>
                      </a:r>
                      <a:endParaRPr lang="en-US" sz="1800" b="1" i="0" u="none" strike="noStrike" kern="1200" baseline="0" dirty="0">
                        <a:solidFill>
                          <a:schemeClr val="dk1"/>
                        </a:solidFill>
                        <a:latin typeface="+mn-lt"/>
                        <a:ea typeface="+mn-ea"/>
                        <a:cs typeface="+mn-cs"/>
                      </a:endParaRPr>
                    </a:p>
                  </a:txBody>
                  <a:tcPr/>
                </a:tc>
                <a:tc>
                  <a:txBody>
                    <a:bodyPr/>
                    <a:lstStyle/>
                    <a:p>
                      <a:r>
                        <a:rPr lang="en-US" sz="1800" b="0" u="none" strike="noStrike" kern="1200" baseline="0" dirty="0">
                          <a:solidFill>
                            <a:schemeClr val="dk1"/>
                          </a:solidFill>
                        </a:rPr>
                        <a:t>average absolute difference of differences between jitter cycles (</a:t>
                      </a:r>
                      <a:r>
                        <a:rPr lang="en-US" sz="1800" b="0" u="none" strike="noStrike" kern="1200" baseline="0" dirty="0" err="1">
                          <a:solidFill>
                            <a:schemeClr val="dk1"/>
                          </a:solidFill>
                        </a:rPr>
                        <a:t>d.d.p.</a:t>
                      </a:r>
                      <a:r>
                        <a:rPr lang="en-US" sz="1800" b="0" u="none" strike="noStrike" kern="1200" baseline="0" dirty="0">
                          <a:solidFill>
                            <a:schemeClr val="dk1"/>
                          </a:solidFill>
                        </a:rPr>
                        <a:t>) </a:t>
                      </a:r>
                      <a:endParaRPr lang="en-US" dirty="0"/>
                    </a:p>
                  </a:txBody>
                  <a:tcPr/>
                </a:tc>
                <a:extLst>
                  <a:ext uri="{0D108BD9-81ED-4DB2-BD59-A6C34878D82A}">
                    <a16:rowId xmlns:a16="http://schemas.microsoft.com/office/drawing/2014/main" val="800209241"/>
                  </a:ext>
                </a:extLst>
              </a:tr>
            </a:tbl>
          </a:graphicData>
        </a:graphic>
      </p:graphicFrame>
      <p:sp>
        <p:nvSpPr>
          <p:cNvPr id="5" name="TextBox 4">
            <a:extLst>
              <a:ext uri="{FF2B5EF4-FFF2-40B4-BE49-F238E27FC236}">
                <a16:creationId xmlns:a16="http://schemas.microsoft.com/office/drawing/2014/main" id="{58F7EAB8-2A7D-C440-9364-01DABACD0CB4}"/>
              </a:ext>
            </a:extLst>
          </p:cNvPr>
          <p:cNvSpPr txBox="1"/>
          <p:nvPr/>
        </p:nvSpPr>
        <p:spPr>
          <a:xfrm>
            <a:off x="1987550" y="5416941"/>
            <a:ext cx="8128000" cy="369332"/>
          </a:xfrm>
          <a:prstGeom prst="rect">
            <a:avLst/>
          </a:prstGeom>
          <a:noFill/>
        </p:spPr>
        <p:txBody>
          <a:bodyPr wrap="square" rtlCol="0">
            <a:spAutoFit/>
          </a:bodyPr>
          <a:lstStyle/>
          <a:p>
            <a:r>
              <a:rPr lang="en-US" dirty="0"/>
              <a:t>Our analysis was based on sample ‘2’. </a:t>
            </a:r>
          </a:p>
        </p:txBody>
      </p:sp>
      <p:sp>
        <p:nvSpPr>
          <p:cNvPr id="3" name="TextBox 2">
            <a:extLst>
              <a:ext uri="{FF2B5EF4-FFF2-40B4-BE49-F238E27FC236}">
                <a16:creationId xmlns:a16="http://schemas.microsoft.com/office/drawing/2014/main" id="{428235D0-7A07-FF3D-4283-8F52D18177C8}"/>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7" name="TextBox 6">
            <a:extLst>
              <a:ext uri="{FF2B5EF4-FFF2-40B4-BE49-F238E27FC236}">
                <a16:creationId xmlns:a16="http://schemas.microsoft.com/office/drawing/2014/main" id="{F10B177E-7F46-F9B2-F521-B36BCEF10D4C}"/>
              </a:ext>
            </a:extLst>
          </p:cNvPr>
          <p:cNvSpPr txBox="1"/>
          <p:nvPr/>
        </p:nvSpPr>
        <p:spPr>
          <a:xfrm>
            <a:off x="1943100" y="2612348"/>
            <a:ext cx="8039100" cy="369332"/>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jitter</a:t>
            </a:r>
            <a:r>
              <a:rPr lang="en-US" sz="1800" dirty="0">
                <a:effectLst/>
                <a:latin typeface="Times New Roman" panose="02020603050405020304" pitchFamily="18" charset="0"/>
                <a:ea typeface="Calibri" panose="020F0502020204030204" pitchFamily="34" charset="0"/>
              </a:rPr>
              <a:t> variables measure the variation in the frequency of the sound. </a:t>
            </a:r>
            <a:endParaRPr lang="en-US" dirty="0"/>
          </a:p>
        </p:txBody>
      </p:sp>
      <p:sp>
        <p:nvSpPr>
          <p:cNvPr id="8" name="TextBox 7">
            <a:extLst>
              <a:ext uri="{FF2B5EF4-FFF2-40B4-BE49-F238E27FC236}">
                <a16:creationId xmlns:a16="http://schemas.microsoft.com/office/drawing/2014/main" id="{97338B46-55FC-0819-B8FA-04C9D8F22870}"/>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3535774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16AA9-EF11-D7EA-FB9F-9733A818EC74}"/>
              </a:ext>
            </a:extLst>
          </p:cNvPr>
          <p:cNvSpPr>
            <a:spLocks noGrp="1"/>
          </p:cNvSpPr>
          <p:nvPr>
            <p:ph type="title"/>
          </p:nvPr>
        </p:nvSpPr>
        <p:spPr/>
        <p:txBody>
          <a:bodyPr/>
          <a:lstStyle/>
          <a:p>
            <a:r>
              <a:rPr lang="en-US" dirty="0"/>
              <a:t>SHIMMER</a:t>
            </a:r>
          </a:p>
        </p:txBody>
      </p:sp>
      <p:graphicFrame>
        <p:nvGraphicFramePr>
          <p:cNvPr id="4" name="Table 4">
            <a:extLst>
              <a:ext uri="{FF2B5EF4-FFF2-40B4-BE49-F238E27FC236}">
                <a16:creationId xmlns:a16="http://schemas.microsoft.com/office/drawing/2014/main" id="{C14280B6-83C8-BE77-EF09-AD94C9DEC864}"/>
              </a:ext>
            </a:extLst>
          </p:cNvPr>
          <p:cNvGraphicFramePr>
            <a:graphicFrameLocks noGrp="1"/>
          </p:cNvGraphicFramePr>
          <p:nvPr>
            <p:extLst>
              <p:ext uri="{D42A27DB-BD31-4B8C-83A1-F6EECF244321}">
                <p14:modId xmlns:p14="http://schemas.microsoft.com/office/powerpoint/2010/main" val="2596980557"/>
              </p:ext>
            </p:extLst>
          </p:nvPr>
        </p:nvGraphicFramePr>
        <p:xfrm>
          <a:off x="2032000" y="3176814"/>
          <a:ext cx="8128000" cy="2494280"/>
        </p:xfrm>
        <a:graphic>
          <a:graphicData uri="http://schemas.openxmlformats.org/drawingml/2006/table">
            <a:tbl>
              <a:tblPr firstRow="1" bandRow="1">
                <a:tableStyleId>{BDBED569-4797-4DF1-A0F4-6AAB3CD982D8}</a:tableStyleId>
              </a:tblPr>
              <a:tblGrid>
                <a:gridCol w="2365829">
                  <a:extLst>
                    <a:ext uri="{9D8B030D-6E8A-4147-A177-3AD203B41FA5}">
                      <a16:colId xmlns:a16="http://schemas.microsoft.com/office/drawing/2014/main" val="1322229764"/>
                    </a:ext>
                  </a:extLst>
                </a:gridCol>
                <a:gridCol w="5762171">
                  <a:extLst>
                    <a:ext uri="{9D8B030D-6E8A-4147-A177-3AD203B41FA5}">
                      <a16:colId xmlns:a16="http://schemas.microsoft.com/office/drawing/2014/main" val="4116821374"/>
                    </a:ext>
                  </a:extLst>
                </a:gridCol>
              </a:tblGrid>
              <a:tr h="370840">
                <a:tc>
                  <a:txBody>
                    <a:bodyPr/>
                    <a:lstStyle/>
                    <a:p>
                      <a:r>
                        <a:rPr lang="en-US" b="1" dirty="0"/>
                        <a:t>Shimmer</a:t>
                      </a:r>
                    </a:p>
                  </a:txBody>
                  <a:tcPr/>
                </a:tc>
                <a:tc>
                  <a:txBody>
                    <a:bodyPr/>
                    <a:lstStyle/>
                    <a:p>
                      <a:r>
                        <a:rPr lang="en-US" b="0" dirty="0"/>
                        <a:t>In percentage</a:t>
                      </a:r>
                    </a:p>
                  </a:txBody>
                  <a:tcPr/>
                </a:tc>
                <a:extLst>
                  <a:ext uri="{0D108BD9-81ED-4DB2-BD59-A6C34878D82A}">
                    <a16:rowId xmlns:a16="http://schemas.microsoft.com/office/drawing/2014/main" val="192425968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u="none" strike="noStrike" kern="1200" baseline="0" dirty="0">
                          <a:solidFill>
                            <a:schemeClr val="dk1"/>
                          </a:solidFill>
                        </a:rPr>
                        <a:t>Absolute Shimmer </a:t>
                      </a:r>
                      <a:endParaRPr lang="en-US" sz="1800" b="1" i="0" u="none" strike="noStrike" kern="1200" baseline="0" dirty="0">
                        <a:solidFill>
                          <a:schemeClr val="dk1"/>
                        </a:solidFill>
                        <a:latin typeface="+mn-lt"/>
                        <a:ea typeface="+mn-ea"/>
                        <a:cs typeface="+mn-cs"/>
                      </a:endParaRPr>
                    </a:p>
                  </a:txBody>
                  <a:tcPr/>
                </a:tc>
                <a:tc>
                  <a:txBody>
                    <a:bodyPr/>
                    <a:lstStyle/>
                    <a:p>
                      <a:r>
                        <a:rPr lang="en-US" dirty="0"/>
                        <a:t>In decibels (dB)</a:t>
                      </a:r>
                    </a:p>
                  </a:txBody>
                  <a:tcPr/>
                </a:tc>
                <a:extLst>
                  <a:ext uri="{0D108BD9-81ED-4DB2-BD59-A6C34878D82A}">
                    <a16:rowId xmlns:a16="http://schemas.microsoft.com/office/drawing/2014/main" val="806106992"/>
                  </a:ext>
                </a:extLst>
              </a:tr>
              <a:tr h="370840">
                <a:tc>
                  <a:txBody>
                    <a:bodyPr/>
                    <a:lstStyle/>
                    <a:p>
                      <a:r>
                        <a:rPr lang="en-US" sz="1800" b="1" u="none" strike="noStrike" kern="1200" baseline="0" dirty="0">
                          <a:solidFill>
                            <a:schemeClr val="dk1"/>
                          </a:solidFill>
                        </a:rPr>
                        <a:t>Shimmer</a:t>
                      </a:r>
                      <a:endParaRPr lang="en-US" b="1" dirty="0"/>
                    </a:p>
                  </a:txBody>
                  <a:tcPr/>
                </a:tc>
                <a:tc>
                  <a:txBody>
                    <a:bodyPr/>
                    <a:lstStyle/>
                    <a:p>
                      <a:r>
                        <a:rPr lang="fr-FR" sz="1800" b="0" i="0" u="none" strike="noStrike" kern="1200" baseline="0" dirty="0">
                          <a:solidFill>
                            <a:schemeClr val="tx1"/>
                          </a:solidFill>
                          <a:latin typeface="+mn-lt"/>
                          <a:ea typeface="+mn-ea"/>
                          <a:cs typeface="+mn-cs"/>
                        </a:rPr>
                        <a:t>3-point amplitude perturbation quotient (a.p.q.3) 	</a:t>
                      </a:r>
                    </a:p>
                  </a:txBody>
                  <a:tcPr/>
                </a:tc>
                <a:extLst>
                  <a:ext uri="{0D108BD9-81ED-4DB2-BD59-A6C34878D82A}">
                    <a16:rowId xmlns:a16="http://schemas.microsoft.com/office/drawing/2014/main" val="99716328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dk1"/>
                          </a:solidFill>
                          <a:latin typeface="+mn-lt"/>
                          <a:ea typeface="+mn-ea"/>
                          <a:cs typeface="+mn-cs"/>
                        </a:rPr>
                        <a:t>Shimmer</a:t>
                      </a:r>
                    </a:p>
                  </a:txBody>
                  <a:tcPr/>
                </a:tc>
                <a:tc>
                  <a:txBody>
                    <a:bodyPr/>
                    <a:lstStyle/>
                    <a:p>
                      <a:r>
                        <a:rPr lang="fr-FR" sz="1800" b="0" i="0" u="none" strike="noStrike" kern="1200" baseline="0" dirty="0">
                          <a:solidFill>
                            <a:schemeClr val="tx1"/>
                          </a:solidFill>
                          <a:latin typeface="+mn-lt"/>
                          <a:ea typeface="+mn-ea"/>
                          <a:cs typeface="+mn-cs"/>
                        </a:rPr>
                        <a:t>5-point amplitude perturbation quotient (a.p.q.5) 	</a:t>
                      </a:r>
                    </a:p>
                  </a:txBody>
                  <a:tcPr/>
                </a:tc>
                <a:extLst>
                  <a:ext uri="{0D108BD9-81ED-4DB2-BD59-A6C34878D82A}">
                    <a16:rowId xmlns:a16="http://schemas.microsoft.com/office/drawing/2014/main" val="2855054281"/>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dk1"/>
                          </a:solidFill>
                          <a:latin typeface="+mn-lt"/>
                          <a:ea typeface="+mn-ea"/>
                          <a:cs typeface="+mn-cs"/>
                        </a:rPr>
                        <a:t>Shimmer</a:t>
                      </a:r>
                    </a:p>
                  </a:txBody>
                  <a:tcPr/>
                </a:tc>
                <a:tc>
                  <a:txBody>
                    <a:bodyPr/>
                    <a:lstStyle/>
                    <a:p>
                      <a:r>
                        <a:rPr lang="fr-FR" sz="1800" b="0" i="0" u="none" strike="noStrike" kern="1200" baseline="0" dirty="0">
                          <a:solidFill>
                            <a:schemeClr val="tx1"/>
                          </a:solidFill>
                          <a:latin typeface="+mn-lt"/>
                          <a:ea typeface="+mn-ea"/>
                          <a:cs typeface="+mn-cs"/>
                        </a:rPr>
                        <a:t>11-point amplitude perturbation quotient (a.p.q.11) 	</a:t>
                      </a:r>
                    </a:p>
                  </a:txBody>
                  <a:tcPr/>
                </a:tc>
                <a:extLst>
                  <a:ext uri="{0D108BD9-81ED-4DB2-BD59-A6C34878D82A}">
                    <a16:rowId xmlns:a16="http://schemas.microsoft.com/office/drawing/2014/main" val="800209241"/>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dk1"/>
                          </a:solidFill>
                          <a:latin typeface="+mn-lt"/>
                          <a:ea typeface="+mn-ea"/>
                          <a:cs typeface="+mn-cs"/>
                        </a:rPr>
                        <a:t>Shimmer</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average absolute differences between consecutive differences between the amplitudes of shimmer cycles (</a:t>
                      </a:r>
                      <a:r>
                        <a:rPr lang="en-US" sz="1800" b="0" i="0" u="none" strike="noStrike" kern="1200" baseline="0" dirty="0" err="1">
                          <a:solidFill>
                            <a:schemeClr val="tx1"/>
                          </a:solidFill>
                          <a:latin typeface="+mn-lt"/>
                          <a:ea typeface="+mn-ea"/>
                          <a:cs typeface="+mn-cs"/>
                        </a:rPr>
                        <a:t>d.d.a</a:t>
                      </a:r>
                      <a:r>
                        <a:rPr lang="en-US" sz="1800" b="0" i="0" u="none" strike="noStrike" kern="1200" baseline="0" dirty="0">
                          <a:solidFill>
                            <a:schemeClr val="tx1"/>
                          </a:solidFill>
                          <a:latin typeface="+mn-lt"/>
                          <a:ea typeface="+mn-ea"/>
                          <a:cs typeface="+mn-cs"/>
                        </a:rPr>
                        <a:t>.) 	</a:t>
                      </a:r>
                    </a:p>
                  </a:txBody>
                  <a:tcPr/>
                </a:tc>
                <a:extLst>
                  <a:ext uri="{0D108BD9-81ED-4DB2-BD59-A6C34878D82A}">
                    <a16:rowId xmlns:a16="http://schemas.microsoft.com/office/drawing/2014/main" val="2434945420"/>
                  </a:ext>
                </a:extLst>
              </a:tr>
            </a:tbl>
          </a:graphicData>
        </a:graphic>
      </p:graphicFrame>
      <p:sp>
        <p:nvSpPr>
          <p:cNvPr id="3" name="TextBox 2">
            <a:extLst>
              <a:ext uri="{FF2B5EF4-FFF2-40B4-BE49-F238E27FC236}">
                <a16:creationId xmlns:a16="http://schemas.microsoft.com/office/drawing/2014/main" id="{2A44C79E-1289-BBD9-47D1-A7AE037E9596}"/>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6" name="TextBox 5">
            <a:extLst>
              <a:ext uri="{FF2B5EF4-FFF2-40B4-BE49-F238E27FC236}">
                <a16:creationId xmlns:a16="http://schemas.microsoft.com/office/drawing/2014/main" id="{358C287D-6DD2-03C2-3E94-449EA5E138E8}"/>
              </a:ext>
            </a:extLst>
          </p:cNvPr>
          <p:cNvSpPr txBox="1"/>
          <p:nvPr/>
        </p:nvSpPr>
        <p:spPr>
          <a:xfrm>
            <a:off x="2032000" y="2581283"/>
            <a:ext cx="8128000" cy="369332"/>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shimmer</a:t>
            </a:r>
            <a:r>
              <a:rPr lang="en-US" sz="1800" dirty="0">
                <a:effectLst/>
                <a:latin typeface="Times New Roman" panose="02020603050405020304" pitchFamily="18" charset="0"/>
                <a:ea typeface="Calibri" panose="020F0502020204030204" pitchFamily="34" charset="0"/>
              </a:rPr>
              <a:t> variables measure the variation in the amplitude of the sound.</a:t>
            </a:r>
            <a:endParaRPr lang="en-US" dirty="0"/>
          </a:p>
        </p:txBody>
      </p:sp>
      <p:sp>
        <p:nvSpPr>
          <p:cNvPr id="7" name="TextBox 6">
            <a:extLst>
              <a:ext uri="{FF2B5EF4-FFF2-40B4-BE49-F238E27FC236}">
                <a16:creationId xmlns:a16="http://schemas.microsoft.com/office/drawing/2014/main" id="{C688929F-2EDD-A03E-7C35-F1C503195EE0}"/>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35633782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16AA9-EF11-D7EA-FB9F-9733A818EC74}"/>
              </a:ext>
            </a:extLst>
          </p:cNvPr>
          <p:cNvSpPr>
            <a:spLocks noGrp="1"/>
          </p:cNvSpPr>
          <p:nvPr>
            <p:ph type="title"/>
          </p:nvPr>
        </p:nvSpPr>
        <p:spPr/>
        <p:txBody>
          <a:bodyPr/>
          <a:lstStyle/>
          <a:p>
            <a:r>
              <a:rPr lang="en-US" dirty="0"/>
              <a:t>HARMONICITY</a:t>
            </a:r>
          </a:p>
        </p:txBody>
      </p:sp>
      <p:graphicFrame>
        <p:nvGraphicFramePr>
          <p:cNvPr id="4" name="Table 4">
            <a:extLst>
              <a:ext uri="{FF2B5EF4-FFF2-40B4-BE49-F238E27FC236}">
                <a16:creationId xmlns:a16="http://schemas.microsoft.com/office/drawing/2014/main" id="{C14280B6-83C8-BE77-EF09-AD94C9DEC864}"/>
              </a:ext>
            </a:extLst>
          </p:cNvPr>
          <p:cNvGraphicFramePr>
            <a:graphicFrameLocks noGrp="1"/>
          </p:cNvGraphicFramePr>
          <p:nvPr>
            <p:extLst>
              <p:ext uri="{D42A27DB-BD31-4B8C-83A1-F6EECF244321}">
                <p14:modId xmlns:p14="http://schemas.microsoft.com/office/powerpoint/2010/main" val="128159454"/>
              </p:ext>
            </p:extLst>
          </p:nvPr>
        </p:nvGraphicFramePr>
        <p:xfrm>
          <a:off x="2032000" y="3512457"/>
          <a:ext cx="8128000" cy="1112520"/>
        </p:xfrm>
        <a:graphic>
          <a:graphicData uri="http://schemas.openxmlformats.org/drawingml/2006/table">
            <a:tbl>
              <a:tblPr firstRow="1" bandRow="1">
                <a:tableStyleId>{BDBED569-4797-4DF1-A0F4-6AAB3CD982D8}</a:tableStyleId>
              </a:tblPr>
              <a:tblGrid>
                <a:gridCol w="2365829">
                  <a:extLst>
                    <a:ext uri="{9D8B030D-6E8A-4147-A177-3AD203B41FA5}">
                      <a16:colId xmlns:a16="http://schemas.microsoft.com/office/drawing/2014/main" val="1322229764"/>
                    </a:ext>
                  </a:extLst>
                </a:gridCol>
                <a:gridCol w="5762171">
                  <a:extLst>
                    <a:ext uri="{9D8B030D-6E8A-4147-A177-3AD203B41FA5}">
                      <a16:colId xmlns:a16="http://schemas.microsoft.com/office/drawing/2014/main" val="4116821374"/>
                    </a:ext>
                  </a:extLst>
                </a:gridCol>
              </a:tblGrid>
              <a:tr h="370840">
                <a:tc>
                  <a:txBody>
                    <a:bodyPr/>
                    <a:lstStyle/>
                    <a:p>
                      <a:r>
                        <a:rPr lang="en-US" b="1" dirty="0"/>
                        <a:t>Harmonicity</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Noise-to-Harmonic ratio (NHR) 	</a:t>
                      </a:r>
                    </a:p>
                  </a:txBody>
                  <a:tcPr/>
                </a:tc>
                <a:extLst>
                  <a:ext uri="{0D108BD9-81ED-4DB2-BD59-A6C34878D82A}">
                    <a16:rowId xmlns:a16="http://schemas.microsoft.com/office/drawing/2014/main" val="192425968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u="none" strike="noStrike" kern="1200" baseline="0" dirty="0">
                          <a:solidFill>
                            <a:schemeClr val="dk1"/>
                          </a:solidFill>
                        </a:rPr>
                        <a:t>Harmonicity</a:t>
                      </a:r>
                      <a:endParaRPr lang="en-US" sz="1800" b="1" i="0" u="none" strike="noStrike" kern="1200" baseline="0" dirty="0">
                        <a:solidFill>
                          <a:schemeClr val="dk1"/>
                        </a:solidFill>
                        <a:latin typeface="+mn-lt"/>
                        <a:ea typeface="+mn-ea"/>
                        <a:cs typeface="+mn-cs"/>
                      </a:endParaRPr>
                    </a:p>
                  </a:txBody>
                  <a:tcPr/>
                </a:tc>
                <a:tc>
                  <a:txBody>
                    <a:bodyPr/>
                    <a:lstStyle/>
                    <a:p>
                      <a:r>
                        <a:rPr lang="en-US" sz="1800" b="0" i="0" u="none" strike="noStrike" kern="1200" baseline="0" dirty="0">
                          <a:solidFill>
                            <a:schemeClr val="tx1"/>
                          </a:solidFill>
                          <a:latin typeface="+mn-lt"/>
                          <a:ea typeface="+mn-ea"/>
                          <a:cs typeface="+mn-cs"/>
                        </a:rPr>
                        <a:t>Harmonic-to-Noise ratio (HNR) 	</a:t>
                      </a:r>
                    </a:p>
                  </a:txBody>
                  <a:tcPr/>
                </a:tc>
                <a:extLst>
                  <a:ext uri="{0D108BD9-81ED-4DB2-BD59-A6C34878D82A}">
                    <a16:rowId xmlns:a16="http://schemas.microsoft.com/office/drawing/2014/main" val="806106992"/>
                  </a:ext>
                </a:extLst>
              </a:tr>
              <a:tr h="370840">
                <a:tc>
                  <a:txBody>
                    <a:bodyPr/>
                    <a:lstStyle/>
                    <a:p>
                      <a:r>
                        <a:rPr lang="en-US" sz="1800" b="1" u="none" strike="noStrike" kern="1200" baseline="0" dirty="0">
                          <a:solidFill>
                            <a:schemeClr val="dk1"/>
                          </a:solidFill>
                        </a:rPr>
                        <a:t>Harmonicity</a:t>
                      </a:r>
                      <a:endParaRPr lang="en-US" b="1" dirty="0"/>
                    </a:p>
                  </a:txBody>
                  <a:tcPr/>
                </a:tc>
                <a:tc>
                  <a:txBody>
                    <a:bodyPr/>
                    <a:lstStyle/>
                    <a:p>
                      <a:r>
                        <a:rPr lang="en-US" sz="1800" b="0" i="0" u="none" strike="noStrike" kern="1200" baseline="0" dirty="0">
                          <a:solidFill>
                            <a:schemeClr val="tx1"/>
                          </a:solidFill>
                          <a:latin typeface="+mn-lt"/>
                          <a:ea typeface="+mn-ea"/>
                          <a:cs typeface="+mn-cs"/>
                        </a:rPr>
                        <a:t>Autocorrelation between NHR and HNR 	</a:t>
                      </a:r>
                    </a:p>
                  </a:txBody>
                  <a:tcPr/>
                </a:tc>
                <a:extLst>
                  <a:ext uri="{0D108BD9-81ED-4DB2-BD59-A6C34878D82A}">
                    <a16:rowId xmlns:a16="http://schemas.microsoft.com/office/drawing/2014/main" val="997163287"/>
                  </a:ext>
                </a:extLst>
              </a:tr>
            </a:tbl>
          </a:graphicData>
        </a:graphic>
      </p:graphicFrame>
      <p:sp>
        <p:nvSpPr>
          <p:cNvPr id="3" name="TextBox 2">
            <a:extLst>
              <a:ext uri="{FF2B5EF4-FFF2-40B4-BE49-F238E27FC236}">
                <a16:creationId xmlns:a16="http://schemas.microsoft.com/office/drawing/2014/main" id="{C5BA1F6E-B040-0F57-D462-88C183A62665}"/>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6" name="TextBox 5">
            <a:extLst>
              <a:ext uri="{FF2B5EF4-FFF2-40B4-BE49-F238E27FC236}">
                <a16:creationId xmlns:a16="http://schemas.microsoft.com/office/drawing/2014/main" id="{071AC624-7667-6034-1C6E-36D130914889}"/>
              </a:ext>
            </a:extLst>
          </p:cNvPr>
          <p:cNvSpPr txBox="1"/>
          <p:nvPr/>
        </p:nvSpPr>
        <p:spPr>
          <a:xfrm>
            <a:off x="2032000" y="2639562"/>
            <a:ext cx="8128000" cy="646331"/>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harmonicity</a:t>
            </a:r>
            <a:r>
              <a:rPr lang="en-US" sz="1800" dirty="0">
                <a:effectLst/>
                <a:latin typeface="Times New Roman" panose="02020603050405020304" pitchFamily="18" charset="0"/>
                <a:ea typeface="Calibri" panose="020F0502020204030204" pitchFamily="34" charset="0"/>
              </a:rPr>
              <a:t> variables are related to vocal quality and assess the noise in the sound.</a:t>
            </a:r>
            <a:endParaRPr lang="en-US" dirty="0"/>
          </a:p>
        </p:txBody>
      </p:sp>
      <p:sp>
        <p:nvSpPr>
          <p:cNvPr id="7" name="TextBox 6">
            <a:extLst>
              <a:ext uri="{FF2B5EF4-FFF2-40B4-BE49-F238E27FC236}">
                <a16:creationId xmlns:a16="http://schemas.microsoft.com/office/drawing/2014/main" id="{C28D71CF-C5F8-DA6D-9842-1B67497958FD}"/>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168746770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Custom 46">
      <a:dk1>
        <a:sysClr val="windowText" lastClr="000000"/>
      </a:dk1>
      <a:lt1>
        <a:sysClr val="window" lastClr="FFFFFF"/>
      </a:lt1>
      <a:dk2>
        <a:srgbClr val="212121"/>
      </a:dk2>
      <a:lt2>
        <a:srgbClr val="DADADA"/>
      </a:lt2>
      <a:accent1>
        <a:srgbClr val="AB946B"/>
      </a:accent1>
      <a:accent2>
        <a:srgbClr val="FF9900"/>
      </a:accent2>
      <a:accent3>
        <a:srgbClr val="DD8C3C"/>
      </a:accent3>
      <a:accent4>
        <a:srgbClr val="8E684C"/>
      </a:accent4>
      <a:accent5>
        <a:srgbClr val="CBAF62"/>
      </a:accent5>
      <a:accent6>
        <a:srgbClr val="33CCCC"/>
      </a:accent6>
      <a:hlink>
        <a:srgbClr val="86724D"/>
      </a:hlink>
      <a:folHlink>
        <a:srgbClr val="B99E84"/>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TM78524312_Recreation Organic design_SL-V1.pptx" id="{F71A86FF-49A3-4B67-A125-11EA00B3A17C}" vid="{EA83300D-506E-4894-9D32-3B71A0743C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C6F0FA-5858-4AD1-8F89-D32310719A5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75A39CB-C45B-4F08-829C-AB9550EE08FE}">
  <ds:schemaRefs>
    <ds:schemaRef ds:uri="http://schemas.microsoft.com/sharepoint/v3/contenttype/forms"/>
  </ds:schemaRefs>
</ds:datastoreItem>
</file>

<file path=customXml/itemProps3.xml><?xml version="1.0" encoding="utf-8"?>
<ds:datastoreItem xmlns:ds="http://schemas.openxmlformats.org/officeDocument/2006/customXml" ds:itemID="{0F92F16A-38EE-4C9D-AFD3-2845EC2D906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Recreation design</Template>
  <TotalTime>790</TotalTime>
  <Words>1383</Words>
  <Application>Microsoft Office PowerPoint</Application>
  <PresentationFormat>Widescreen</PresentationFormat>
  <Paragraphs>152</Paragraphs>
  <Slides>18</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Garamond</vt:lpstr>
      <vt:lpstr>Times New Roman</vt:lpstr>
      <vt:lpstr>Organic</vt:lpstr>
      <vt:lpstr>HIT 140  FOUNDATIONS OF DATA SCIENCE Group Number 106</vt:lpstr>
      <vt:lpstr>INTRODUCTION</vt:lpstr>
      <vt:lpstr>INTRODUCTION (Contd.)</vt:lpstr>
      <vt:lpstr>ANALYZATION OF DATASET</vt:lpstr>
      <vt:lpstr>ANALYZATION OF DATASET (Contd.)</vt:lpstr>
      <vt:lpstr>ANALYZATION OF DATASET (Contd.)</vt:lpstr>
      <vt:lpstr>JITTER</vt:lpstr>
      <vt:lpstr>SHIMMER</vt:lpstr>
      <vt:lpstr>HARMONICITY</vt:lpstr>
      <vt:lpstr>PITCH</vt:lpstr>
      <vt:lpstr>PULSE</vt:lpstr>
      <vt:lpstr>VOICE</vt:lpstr>
      <vt:lpstr>PowerPoint Presentation</vt:lpstr>
      <vt:lpstr>PowerPoint Presentation</vt:lpstr>
      <vt:lpstr>FRAMEWORK USED FOR DATA ANALYSIS </vt:lpstr>
      <vt:lpstr>CONCLUSION</vt:lpstr>
      <vt:lpstr>REFERENCES (Harvard Referencing Style)</vt:lpstr>
      <vt:lpstr>REFERENCES (Contd.)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HIT 140  FOUNDATIONS OF DATA SCIENCE</dc:title>
  <dc:creator>Rishika Shrestha</dc:creator>
  <cp:lastModifiedBy>Rishika Shrestha</cp:lastModifiedBy>
  <cp:revision>54</cp:revision>
  <dcterms:created xsi:type="dcterms:W3CDTF">2023-08-27T04:49:51Z</dcterms:created>
  <dcterms:modified xsi:type="dcterms:W3CDTF">2023-08-30T06:55:40Z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